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94" r:id="rId3"/>
    <p:sldId id="613" r:id="rId4"/>
    <p:sldId id="614" r:id="rId5"/>
    <p:sldId id="615" r:id="rId6"/>
    <p:sldId id="616" r:id="rId7"/>
    <p:sldId id="618" r:id="rId8"/>
    <p:sldId id="619" r:id="rId9"/>
    <p:sldId id="620" r:id="rId10"/>
    <p:sldId id="621" r:id="rId11"/>
    <p:sldId id="617" r:id="rId12"/>
    <p:sldId id="622" r:id="rId13"/>
    <p:sldId id="623" r:id="rId14"/>
    <p:sldId id="612" r:id="rId15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84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22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6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BA00A-43F6-3CF3-8EA6-8D127C084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The Adjacency List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0B88F-8A5F-8AC5-9D40-2D359FE78EA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078BC2F-2C7B-62A2-4BFC-C35F4E059360}"/>
              </a:ext>
            </a:extLst>
          </p:cNvPr>
          <p:cNvGrpSpPr/>
          <p:nvPr/>
        </p:nvGrpSpPr>
        <p:grpSpPr>
          <a:xfrm>
            <a:off x="9573096" y="2148912"/>
            <a:ext cx="3902075" cy="4338638"/>
            <a:chOff x="865188" y="0"/>
            <a:chExt cx="3902075" cy="433863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A55C276-0067-F8F0-8B6F-91B330AF7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625" y="1981200"/>
              <a:ext cx="471488" cy="3206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20FE86B0-43F9-FB88-16D5-FB8F7D134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25" y="1981200"/>
              <a:ext cx="700088" cy="327025"/>
              <a:chOff x="947" y="1282"/>
              <a:chExt cx="441" cy="206"/>
            </a:xfrm>
          </p:grpSpPr>
          <p:sp>
            <p:nvSpPr>
              <p:cNvPr id="7" name="Rectangle 5">
                <a:extLst>
                  <a:ext uri="{FF2B5EF4-FFF2-40B4-BE49-F238E27FC236}">
                    <a16:creationId xmlns:a16="http://schemas.microsoft.com/office/drawing/2014/main" id="{56694819-B2E0-7B54-AD21-5B000DC2E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7" y="1282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8" name="Line 6">
                <a:extLst>
                  <a:ext uri="{FF2B5EF4-FFF2-40B4-BE49-F238E27FC236}">
                    <a16:creationId xmlns:a16="http://schemas.microsoft.com/office/drawing/2014/main" id="{53EF268C-D3B5-A3D8-C420-78FBCDBC97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29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FC238185-2C2B-F83E-2AAA-B5A528CDD5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0225" y="1981200"/>
              <a:ext cx="700088" cy="327025"/>
              <a:chOff x="1571" y="1282"/>
              <a:chExt cx="441" cy="206"/>
            </a:xfrm>
          </p:grpSpPr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C1193896-52F5-8469-19A4-905F095D6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1282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1" name="Line 9">
                <a:extLst>
                  <a:ext uri="{FF2B5EF4-FFF2-40B4-BE49-F238E27FC236}">
                    <a16:creationId xmlns:a16="http://schemas.microsoft.com/office/drawing/2014/main" id="{4D62961F-865E-D85C-3A7A-518D4CE09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129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12" name="Group 10">
              <a:extLst>
                <a:ext uri="{FF2B5EF4-FFF2-40B4-BE49-F238E27FC236}">
                  <a16:creationId xmlns:a16="http://schemas.microsoft.com/office/drawing/2014/main" id="{42AC19B7-585A-5B25-FC9F-DDB2357132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0825" y="1981200"/>
              <a:ext cx="700088" cy="327025"/>
              <a:chOff x="2195" y="1282"/>
              <a:chExt cx="441" cy="206"/>
            </a:xfrm>
          </p:grpSpPr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3E1AC2CF-44B9-0C9D-0218-E2ABAE236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5" y="1282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4" name="Line 12">
                <a:extLst>
                  <a:ext uri="{FF2B5EF4-FFF2-40B4-BE49-F238E27FC236}">
                    <a16:creationId xmlns:a16="http://schemas.microsoft.com/office/drawing/2014/main" id="{0DD0ABAC-7AAC-0BA8-FDD9-742F2FB490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129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56C923F4-0465-41C1-3D87-C3E0C82278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863" y="21558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B369A16E-A613-A1E1-AE78-8717A4EC5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7463" y="21558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7B45795-4182-8CDF-0044-918A161DA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063" y="21558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FF51C907-6574-AAB9-B59D-7EFE00FA34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463" y="2003425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28268F7C-28DB-9DAD-3DD0-273D2E986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625" y="2438400"/>
              <a:ext cx="471488" cy="3206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grpSp>
          <p:nvGrpSpPr>
            <p:cNvPr id="20" name="Group 18">
              <a:extLst>
                <a:ext uri="{FF2B5EF4-FFF2-40B4-BE49-F238E27FC236}">
                  <a16:creationId xmlns:a16="http://schemas.microsoft.com/office/drawing/2014/main" id="{1F856B2B-03EC-819A-AA19-7B7B59AEFB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25" y="2438400"/>
              <a:ext cx="700088" cy="327025"/>
              <a:chOff x="947" y="1570"/>
              <a:chExt cx="441" cy="206"/>
            </a:xfrm>
          </p:grpSpPr>
          <p:sp>
            <p:nvSpPr>
              <p:cNvPr id="21" name="Rectangle 19">
                <a:extLst>
                  <a:ext uri="{FF2B5EF4-FFF2-40B4-BE49-F238E27FC236}">
                    <a16:creationId xmlns:a16="http://schemas.microsoft.com/office/drawing/2014/main" id="{3E8EC3B8-2D9C-9546-402F-E29FEB3126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7" y="1570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2" name="Line 20">
                <a:extLst>
                  <a:ext uri="{FF2B5EF4-FFF2-40B4-BE49-F238E27FC236}">
                    <a16:creationId xmlns:a16="http://schemas.microsoft.com/office/drawing/2014/main" id="{6DFF62AB-AC2B-2480-6FEA-37500DE389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58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E9BCABF3-F6BB-5074-6255-C3B0E14F50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0225" y="2438400"/>
              <a:ext cx="700088" cy="327025"/>
              <a:chOff x="1571" y="1570"/>
              <a:chExt cx="441" cy="206"/>
            </a:xfrm>
          </p:grpSpPr>
          <p:sp>
            <p:nvSpPr>
              <p:cNvPr id="24" name="Rectangle 22">
                <a:extLst>
                  <a:ext uri="{FF2B5EF4-FFF2-40B4-BE49-F238E27FC236}">
                    <a16:creationId xmlns:a16="http://schemas.microsoft.com/office/drawing/2014/main" id="{3FC791F2-54D7-C7C8-1C50-BAE525464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1570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5" name="Line 23">
                <a:extLst>
                  <a:ext uri="{FF2B5EF4-FFF2-40B4-BE49-F238E27FC236}">
                    <a16:creationId xmlns:a16="http://schemas.microsoft.com/office/drawing/2014/main" id="{73D6A25D-BD77-F845-2C47-68539CC92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158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26" name="Group 24">
              <a:extLst>
                <a:ext uri="{FF2B5EF4-FFF2-40B4-BE49-F238E27FC236}">
                  <a16:creationId xmlns:a16="http://schemas.microsoft.com/office/drawing/2014/main" id="{52BC2479-5454-1BAA-7A48-27C003138B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0825" y="2438400"/>
              <a:ext cx="700088" cy="327025"/>
              <a:chOff x="2195" y="1570"/>
              <a:chExt cx="441" cy="206"/>
            </a:xfrm>
          </p:grpSpPr>
          <p:sp>
            <p:nvSpPr>
              <p:cNvPr id="27" name="Rectangle 25">
                <a:extLst>
                  <a:ext uri="{FF2B5EF4-FFF2-40B4-BE49-F238E27FC236}">
                    <a16:creationId xmlns:a16="http://schemas.microsoft.com/office/drawing/2014/main" id="{483273D7-B082-BC50-81C8-49881BA3C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5" y="1570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8" name="Line 26">
                <a:extLst>
                  <a:ext uri="{FF2B5EF4-FFF2-40B4-BE49-F238E27FC236}">
                    <a16:creationId xmlns:a16="http://schemas.microsoft.com/office/drawing/2014/main" id="{F571B50E-4643-C833-67FF-650834C7F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158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32859107-92AF-4B4D-05DB-E12B8391B9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863" y="26130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ECEE6365-E1CC-DD57-D096-1ADE9AC570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7463" y="26130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006D9CBB-A82E-2178-3263-F974BB86E9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063" y="26130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8F4C87F5-BAE4-868A-F1A3-7A5556676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463" y="2460625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39EC93B4-6E8E-34EA-3EBF-43848E58C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625" y="2895600"/>
              <a:ext cx="471488" cy="3206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grpSp>
          <p:nvGrpSpPr>
            <p:cNvPr id="34" name="Group 32">
              <a:extLst>
                <a:ext uri="{FF2B5EF4-FFF2-40B4-BE49-F238E27FC236}">
                  <a16:creationId xmlns:a16="http://schemas.microsoft.com/office/drawing/2014/main" id="{B5F5C644-97C6-32A9-2569-FE4E862491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25" y="2895600"/>
              <a:ext cx="700088" cy="327025"/>
              <a:chOff x="947" y="1858"/>
              <a:chExt cx="441" cy="206"/>
            </a:xfrm>
          </p:grpSpPr>
          <p:sp>
            <p:nvSpPr>
              <p:cNvPr id="35" name="Rectangle 33">
                <a:extLst>
                  <a:ext uri="{FF2B5EF4-FFF2-40B4-BE49-F238E27FC236}">
                    <a16:creationId xmlns:a16="http://schemas.microsoft.com/office/drawing/2014/main" id="{5ADE3B95-D0AD-4358-E93C-FAC66A9018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7" y="1858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36" name="Line 34">
                <a:extLst>
                  <a:ext uri="{FF2B5EF4-FFF2-40B4-BE49-F238E27FC236}">
                    <a16:creationId xmlns:a16="http://schemas.microsoft.com/office/drawing/2014/main" id="{61DA8CA1-4CC2-2C67-33C4-120D89567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37" name="Group 35">
              <a:extLst>
                <a:ext uri="{FF2B5EF4-FFF2-40B4-BE49-F238E27FC236}">
                  <a16:creationId xmlns:a16="http://schemas.microsoft.com/office/drawing/2014/main" id="{3220793F-C510-B404-33E9-735A9FC0FF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0225" y="2895600"/>
              <a:ext cx="700088" cy="327025"/>
              <a:chOff x="1571" y="1858"/>
              <a:chExt cx="441" cy="206"/>
            </a:xfrm>
          </p:grpSpPr>
          <p:sp>
            <p:nvSpPr>
              <p:cNvPr id="38" name="Rectangle 36">
                <a:extLst>
                  <a:ext uri="{FF2B5EF4-FFF2-40B4-BE49-F238E27FC236}">
                    <a16:creationId xmlns:a16="http://schemas.microsoft.com/office/drawing/2014/main" id="{7EC27410-2DA8-8052-5201-C011A7D5B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1858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39" name="Line 37">
                <a:extLst>
                  <a:ext uri="{FF2B5EF4-FFF2-40B4-BE49-F238E27FC236}">
                    <a16:creationId xmlns:a16="http://schemas.microsoft.com/office/drawing/2014/main" id="{8BD9A357-41F4-3BF6-502A-12EB49C781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9B5DAB4E-AE59-69D9-BDAD-ECF06E0915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0825" y="2895600"/>
              <a:ext cx="700088" cy="327025"/>
              <a:chOff x="2195" y="1858"/>
              <a:chExt cx="441" cy="206"/>
            </a:xfrm>
          </p:grpSpPr>
          <p:sp>
            <p:nvSpPr>
              <p:cNvPr id="41" name="Rectangle 39">
                <a:extLst>
                  <a:ext uri="{FF2B5EF4-FFF2-40B4-BE49-F238E27FC236}">
                    <a16:creationId xmlns:a16="http://schemas.microsoft.com/office/drawing/2014/main" id="{28052FAC-0A0B-4573-B82B-A6FE311B8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5" y="1858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42" name="Line 40">
                <a:extLst>
                  <a:ext uri="{FF2B5EF4-FFF2-40B4-BE49-F238E27FC236}">
                    <a16:creationId xmlns:a16="http://schemas.microsoft.com/office/drawing/2014/main" id="{195FDD3A-1447-7337-8997-7EFA1C0D5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sp>
          <p:nvSpPr>
            <p:cNvPr id="43" name="Line 41">
              <a:extLst>
                <a:ext uri="{FF2B5EF4-FFF2-40B4-BE49-F238E27FC236}">
                  <a16:creationId xmlns:a16="http://schemas.microsoft.com/office/drawing/2014/main" id="{EC12AC0E-DD8C-5B06-2616-C499F2DB1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863" y="30702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C6E6FD76-F151-6EC0-859B-783E59249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7463" y="30702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D8953F23-7CCC-CDDD-7865-A83D7F222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063" y="30702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E1FC3C10-CAE8-B4F9-7CBB-F9EB6E535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463" y="2917825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E30DF4A6-0C81-D8F4-FB31-6D3AB5718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625" y="3352800"/>
              <a:ext cx="471488" cy="3206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grpSp>
          <p:nvGrpSpPr>
            <p:cNvPr id="48" name="Group 46">
              <a:extLst>
                <a:ext uri="{FF2B5EF4-FFF2-40B4-BE49-F238E27FC236}">
                  <a16:creationId xmlns:a16="http://schemas.microsoft.com/office/drawing/2014/main" id="{66BCDBA5-6F83-F688-D0D3-8FD31A3CA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25" y="3352800"/>
              <a:ext cx="700088" cy="327025"/>
              <a:chOff x="947" y="2146"/>
              <a:chExt cx="441" cy="206"/>
            </a:xfrm>
          </p:grpSpPr>
          <p:sp>
            <p:nvSpPr>
              <p:cNvPr id="49" name="Rectangle 47">
                <a:extLst>
                  <a:ext uri="{FF2B5EF4-FFF2-40B4-BE49-F238E27FC236}">
                    <a16:creationId xmlns:a16="http://schemas.microsoft.com/office/drawing/2014/main" id="{5E7B76AE-C7EF-0733-3819-35D8398EE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7" y="2146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50" name="Line 48">
                <a:extLst>
                  <a:ext uri="{FF2B5EF4-FFF2-40B4-BE49-F238E27FC236}">
                    <a16:creationId xmlns:a16="http://schemas.microsoft.com/office/drawing/2014/main" id="{E0700B9E-DDC9-3F29-D850-3475043D8B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160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51" name="Group 49">
              <a:extLst>
                <a:ext uri="{FF2B5EF4-FFF2-40B4-BE49-F238E27FC236}">
                  <a16:creationId xmlns:a16="http://schemas.microsoft.com/office/drawing/2014/main" id="{66AD6C79-EEFC-7316-13DA-8BA591EAC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0225" y="3352800"/>
              <a:ext cx="700088" cy="327025"/>
              <a:chOff x="1571" y="2146"/>
              <a:chExt cx="441" cy="206"/>
            </a:xfrm>
          </p:grpSpPr>
          <p:sp>
            <p:nvSpPr>
              <p:cNvPr id="52" name="Rectangle 50">
                <a:extLst>
                  <a:ext uri="{FF2B5EF4-FFF2-40B4-BE49-F238E27FC236}">
                    <a16:creationId xmlns:a16="http://schemas.microsoft.com/office/drawing/2014/main" id="{77572B7A-7C52-892D-D243-860D0B2C9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1" y="2146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53" name="Line 51">
                <a:extLst>
                  <a:ext uri="{FF2B5EF4-FFF2-40B4-BE49-F238E27FC236}">
                    <a16:creationId xmlns:a16="http://schemas.microsoft.com/office/drawing/2014/main" id="{24AE5556-33E1-DB3E-E0E9-BA81F8B658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grpSp>
          <p:nvGrpSpPr>
            <p:cNvPr id="54" name="Group 52">
              <a:extLst>
                <a:ext uri="{FF2B5EF4-FFF2-40B4-BE49-F238E27FC236}">
                  <a16:creationId xmlns:a16="http://schemas.microsoft.com/office/drawing/2014/main" id="{B0BCB7EB-5BC7-15EC-3D47-B1B49B8B60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0825" y="3352800"/>
              <a:ext cx="700088" cy="327025"/>
              <a:chOff x="2195" y="2146"/>
              <a:chExt cx="441" cy="206"/>
            </a:xfrm>
          </p:grpSpPr>
          <p:sp>
            <p:nvSpPr>
              <p:cNvPr id="55" name="Rectangle 53">
                <a:extLst>
                  <a:ext uri="{FF2B5EF4-FFF2-40B4-BE49-F238E27FC236}">
                    <a16:creationId xmlns:a16="http://schemas.microsoft.com/office/drawing/2014/main" id="{32623659-3471-E9F8-6E55-95D47C3AC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5" y="2146"/>
                <a:ext cx="441" cy="20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56" name="Line 54">
                <a:extLst>
                  <a:ext uri="{FF2B5EF4-FFF2-40B4-BE49-F238E27FC236}">
                    <a16:creationId xmlns:a16="http://schemas.microsoft.com/office/drawing/2014/main" id="{F56E1069-F219-C067-BBB5-302FABF5D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2160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sp>
          <p:nvSpPr>
            <p:cNvPr id="57" name="Line 55">
              <a:extLst>
                <a:ext uri="{FF2B5EF4-FFF2-40B4-BE49-F238E27FC236}">
                  <a16:creationId xmlns:a16="http://schemas.microsoft.com/office/drawing/2014/main" id="{CF4AD57D-ED20-6104-13BD-5393CADC4A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863" y="35274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58147643-45C7-E835-3B12-21E2246A6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7463" y="35274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59" name="Line 57">
              <a:extLst>
                <a:ext uri="{FF2B5EF4-FFF2-40B4-BE49-F238E27FC236}">
                  <a16:creationId xmlns:a16="http://schemas.microsoft.com/office/drawing/2014/main" id="{80C56561-8F7E-FAEC-A6F2-6506ED397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063" y="35274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60" name="Line 58">
              <a:extLst>
                <a:ext uri="{FF2B5EF4-FFF2-40B4-BE49-F238E27FC236}">
                  <a16:creationId xmlns:a16="http://schemas.microsoft.com/office/drawing/2014/main" id="{D8E2513F-F31A-BFFF-89E9-049675B79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463" y="3375025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61" name="Rectangle 149">
              <a:extLst>
                <a:ext uri="{FF2B5EF4-FFF2-40B4-BE49-F238E27FC236}">
                  <a16:creationId xmlns:a16="http://schemas.microsoft.com/office/drawing/2014/main" id="{527ED115-6A82-9FE1-8EEB-2497B0EB4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88" y="1887538"/>
              <a:ext cx="361950" cy="1882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 eaLnBrk="0" hangingPunct="0">
                <a:lnSpc>
                  <a:spcPct val="105000"/>
                </a:lnSpc>
              </a:pPr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0</a:t>
              </a:r>
            </a:p>
            <a:p>
              <a:pPr algn="l" eaLnBrk="0" hangingPunct="0">
                <a:lnSpc>
                  <a:spcPct val="105000"/>
                </a:lnSpc>
              </a:pPr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  <a:p>
              <a:pPr algn="l" eaLnBrk="0" hangingPunct="0">
                <a:lnSpc>
                  <a:spcPct val="105000"/>
                </a:lnSpc>
              </a:pPr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  <a:p>
              <a:pPr algn="l" eaLnBrk="0" hangingPunct="0">
                <a:lnSpc>
                  <a:spcPct val="105000"/>
                </a:lnSpc>
              </a:pPr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62" name="Rectangle 152">
              <a:extLst>
                <a:ext uri="{FF2B5EF4-FFF2-40B4-BE49-F238E27FC236}">
                  <a16:creationId xmlns:a16="http://schemas.microsoft.com/office/drawing/2014/main" id="{B21E1282-67ED-2FE2-8D7A-45680168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450" y="1930400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63" name="Rectangle 153">
              <a:extLst>
                <a:ext uri="{FF2B5EF4-FFF2-40B4-BE49-F238E27FC236}">
                  <a16:creationId xmlns:a16="http://schemas.microsoft.com/office/drawing/2014/main" id="{1DD07E46-F646-80E0-D65E-5972F0320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388" y="1933575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64" name="Rectangle 154">
              <a:extLst>
                <a:ext uri="{FF2B5EF4-FFF2-40B4-BE49-F238E27FC236}">
                  <a16:creationId xmlns:a16="http://schemas.microsoft.com/office/drawing/2014/main" id="{C13FC8E1-4D44-C1EC-E920-E7C5B0389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863" y="1933575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65" name="Rectangle 155">
              <a:extLst>
                <a:ext uri="{FF2B5EF4-FFF2-40B4-BE49-F238E27FC236}">
                  <a16:creationId xmlns:a16="http://schemas.microsoft.com/office/drawing/2014/main" id="{3DAFE63F-963A-3B45-7F34-DFA84155B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325" y="2381250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66" name="Rectangle 156">
              <a:extLst>
                <a:ext uri="{FF2B5EF4-FFF2-40B4-BE49-F238E27FC236}">
                  <a16:creationId xmlns:a16="http://schemas.microsoft.com/office/drawing/2014/main" id="{D4C4AE4B-3E92-47B9-D5DB-6382C92FC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388" y="2381250"/>
              <a:ext cx="401637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67" name="Rectangle 157">
              <a:extLst>
                <a:ext uri="{FF2B5EF4-FFF2-40B4-BE49-F238E27FC236}">
                  <a16:creationId xmlns:a16="http://schemas.microsoft.com/office/drawing/2014/main" id="{D37FDCC6-3190-08A2-3C8A-C3A803616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575" y="2381250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68" name="Rectangle 158">
              <a:extLst>
                <a:ext uri="{FF2B5EF4-FFF2-40B4-BE49-F238E27FC236}">
                  <a16:creationId xmlns:a16="http://schemas.microsoft.com/office/drawing/2014/main" id="{55729493-0B7B-5097-553F-EF6D297A8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325" y="2830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69" name="Rectangle 159">
              <a:extLst>
                <a:ext uri="{FF2B5EF4-FFF2-40B4-BE49-F238E27FC236}">
                  <a16:creationId xmlns:a16="http://schemas.microsoft.com/office/drawing/2014/main" id="{D41426AB-67A7-58FE-DBE3-EF87608F4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688" y="2830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70" name="Rectangle 160">
              <a:extLst>
                <a:ext uri="{FF2B5EF4-FFF2-40B4-BE49-F238E27FC236}">
                  <a16:creationId xmlns:a16="http://schemas.microsoft.com/office/drawing/2014/main" id="{9BC895CB-6192-E8E8-D7C0-E090E1421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575" y="2830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71" name="Rectangle 161">
              <a:extLst>
                <a:ext uri="{FF2B5EF4-FFF2-40B4-BE49-F238E27FC236}">
                  <a16:creationId xmlns:a16="http://schemas.microsoft.com/office/drawing/2014/main" id="{A063A8B0-C219-32C6-1636-00AE36A2B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325" y="330676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72" name="Rectangle 162">
              <a:extLst>
                <a:ext uri="{FF2B5EF4-FFF2-40B4-BE49-F238E27FC236}">
                  <a16:creationId xmlns:a16="http://schemas.microsoft.com/office/drawing/2014/main" id="{2E1FC35F-6766-4619-55E0-E4A66D3A7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6100" y="3279775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73" name="Rectangle 163">
              <a:extLst>
                <a:ext uri="{FF2B5EF4-FFF2-40B4-BE49-F238E27FC236}">
                  <a16:creationId xmlns:a16="http://schemas.microsoft.com/office/drawing/2014/main" id="{AA8CF71A-479F-9A5B-8FC6-2733E34CF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863" y="3279775"/>
              <a:ext cx="3619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74" name="Rectangle 164">
              <a:extLst>
                <a:ext uri="{FF2B5EF4-FFF2-40B4-BE49-F238E27FC236}">
                  <a16:creationId xmlns:a16="http://schemas.microsoft.com/office/drawing/2014/main" id="{0BF98F0D-CDED-332A-65FE-C57C1CA55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819525"/>
              <a:ext cx="54292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G</a:t>
              </a:r>
              <a:r>
                <a:rPr lang="en-US" altLang="zh-TW" sz="16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75" name="Oval 184">
              <a:extLst>
                <a:ext uri="{FF2B5EF4-FFF2-40B4-BE49-F238E27FC236}">
                  <a16:creationId xmlns:a16="http://schemas.microsoft.com/office/drawing/2014/main" id="{7D6FB9B0-3161-68E7-074D-A630A51F6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/>
              <a:r>
                <a:rPr lang="en-US" altLang="zh-TW" sz="2800">
                  <a:solidFill>
                    <a:schemeClr val="tx2"/>
                  </a:solidFill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76" name="Oval 185">
              <a:extLst>
                <a:ext uri="{FF2B5EF4-FFF2-40B4-BE49-F238E27FC236}">
                  <a16:creationId xmlns:a16="http://schemas.microsoft.com/office/drawing/2014/main" id="{3D22759B-F826-CD6C-6752-6D772C123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613" y="76200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/>
              <a:r>
                <a:rPr lang="en-US" altLang="zh-TW" sz="2800">
                  <a:solidFill>
                    <a:schemeClr val="tx2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77" name="Oval 186">
              <a:extLst>
                <a:ext uri="{FF2B5EF4-FFF2-40B4-BE49-F238E27FC236}">
                  <a16:creationId xmlns:a16="http://schemas.microsoft.com/office/drawing/2014/main" id="{F9DEBE15-5407-E3C1-FB8C-422070004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4213" y="76200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/>
              <a:r>
                <a:rPr lang="en-US" altLang="zh-TW" sz="2800">
                  <a:solidFill>
                    <a:schemeClr val="tx2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78" name="Oval 187">
              <a:extLst>
                <a:ext uri="{FF2B5EF4-FFF2-40B4-BE49-F238E27FC236}">
                  <a16:creationId xmlns:a16="http://schemas.microsoft.com/office/drawing/2014/main" id="{5EDAE089-D75D-0945-0E32-7F4064D4F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137160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/>
              <a:r>
                <a:rPr lang="en-US" altLang="zh-TW" sz="2800">
                  <a:solidFill>
                    <a:schemeClr val="tx2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79" name="Line 188">
              <a:extLst>
                <a:ext uri="{FF2B5EF4-FFF2-40B4-BE49-F238E27FC236}">
                  <a16:creationId xmlns:a16="http://schemas.microsoft.com/office/drawing/2014/main" id="{CAAE944B-AE50-3306-06E6-8BE31ADD9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0663" y="450850"/>
              <a:ext cx="0" cy="914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80" name="Line 189">
              <a:extLst>
                <a:ext uri="{FF2B5EF4-FFF2-40B4-BE49-F238E27FC236}">
                  <a16:creationId xmlns:a16="http://schemas.microsoft.com/office/drawing/2014/main" id="{0AB9EDE9-8EF8-AD75-8FE2-B935763FC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3463" y="984250"/>
              <a:ext cx="91440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81" name="Line 190">
              <a:extLst>
                <a:ext uri="{FF2B5EF4-FFF2-40B4-BE49-F238E27FC236}">
                  <a16:creationId xmlns:a16="http://schemas.microsoft.com/office/drawing/2014/main" id="{553EF1AC-AD97-F5E3-C8C9-9E55D3335C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92338" y="374650"/>
              <a:ext cx="407987" cy="43497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82" name="Line 191">
              <a:extLst>
                <a:ext uri="{FF2B5EF4-FFF2-40B4-BE49-F238E27FC236}">
                  <a16:creationId xmlns:a16="http://schemas.microsoft.com/office/drawing/2014/main" id="{69725C8F-6401-C40E-9BF7-B81F56462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3063" y="374650"/>
              <a:ext cx="422275" cy="43497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83" name="Line 192">
              <a:extLst>
                <a:ext uri="{FF2B5EF4-FFF2-40B4-BE49-F238E27FC236}">
                  <a16:creationId xmlns:a16="http://schemas.microsoft.com/office/drawing/2014/main" id="{2337E588-CD96-4644-D509-10B7B6E3CF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8050" y="1190625"/>
              <a:ext cx="354013" cy="31273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84" name="Line 193">
              <a:extLst>
                <a:ext uri="{FF2B5EF4-FFF2-40B4-BE49-F238E27FC236}">
                  <a16:creationId xmlns:a16="http://schemas.microsoft.com/office/drawing/2014/main" id="{54467ED9-562C-ADFF-4D98-211FF62F5C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7038" y="1163638"/>
              <a:ext cx="327025" cy="33972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87" name="Rectangle 3">
            <a:extLst>
              <a:ext uri="{FF2B5EF4-FFF2-40B4-BE49-F238E27FC236}">
                <a16:creationId xmlns:a16="http://schemas.microsoft.com/office/drawing/2014/main" id="{5443CDD3-619C-21EE-8D83-903E91C71E9F}"/>
              </a:ext>
            </a:extLst>
          </p:cNvPr>
          <p:cNvSpPr txBox="1">
            <a:spLocks noChangeArrowheads="1"/>
          </p:cNvSpPr>
          <p:nvPr/>
        </p:nvSpPr>
        <p:spPr>
          <a:xfrm>
            <a:off x="866625" y="2260831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/>
              <a:t>A graph of n nodes is represented by a one-dimensional array L of linked lists, where:</a:t>
            </a:r>
          </a:p>
          <a:p>
            <a:pPr lvl="1"/>
            <a:r>
              <a:rPr lang="en-US" altLang="en-US" sz="3200" dirty="0"/>
              <a:t>L[</a:t>
            </a:r>
            <a:r>
              <a:rPr lang="en-US" altLang="en-US" sz="3200" dirty="0" err="1"/>
              <a:t>i</a:t>
            </a:r>
            <a:r>
              <a:rPr lang="en-US" altLang="en-US" sz="3200" dirty="0"/>
              <a:t>] is the linked list containing all the nodes adjacent from node </a:t>
            </a:r>
            <a:r>
              <a:rPr lang="en-US" altLang="en-US" sz="3200" dirty="0" err="1"/>
              <a:t>i</a:t>
            </a:r>
            <a:r>
              <a:rPr lang="en-US" altLang="en-US" sz="3200" dirty="0"/>
              <a:t>. </a:t>
            </a:r>
          </a:p>
          <a:p>
            <a:pPr lvl="1"/>
            <a:r>
              <a:rPr lang="en-US" altLang="en-US" sz="3200" dirty="0"/>
              <a:t>The nodes in the list L[</a:t>
            </a:r>
            <a:r>
              <a:rPr lang="en-US" altLang="en-US" sz="3200" dirty="0" err="1"/>
              <a:t>i</a:t>
            </a:r>
            <a:r>
              <a:rPr lang="en-US" altLang="en-US" sz="3200" dirty="0"/>
              <a:t>] are in no particular order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B3D31CD-E004-4222-4AA5-059B85BB8FAE}"/>
              </a:ext>
            </a:extLst>
          </p:cNvPr>
          <p:cNvSpPr txBox="1"/>
          <p:nvPr/>
        </p:nvSpPr>
        <p:spPr>
          <a:xfrm>
            <a:off x="9531693" y="3606534"/>
            <a:ext cx="1733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/>
              <a:t>L[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8597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1C84-B3F8-1082-0615-8B642703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REPRESENTING A GRAPH IN A PROGRAM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815B7-A82D-F23F-6092-331C8B6ABB9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4E5C71-9B58-FDE3-D9FE-28C53EE9C003}"/>
              </a:ext>
            </a:extLst>
          </p:cNvPr>
          <p:cNvSpPr txBox="1">
            <a:spLocks/>
          </p:cNvSpPr>
          <p:nvPr/>
        </p:nvSpPr>
        <p:spPr>
          <a:xfrm>
            <a:off x="380077" y="1880355"/>
            <a:ext cx="6078065" cy="54334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class </a:t>
            </a:r>
            <a:r>
              <a:rPr lang="en-MY" sz="2800" b="1" dirty="0"/>
              <a:t>Vertex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{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public char label; // label (e.g. 'A’)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public </a:t>
            </a:r>
            <a:r>
              <a:rPr lang="en-MY" sz="2800" dirty="0" err="1"/>
              <a:t>boolean</a:t>
            </a:r>
            <a:r>
              <a:rPr lang="en-MY" sz="2800" dirty="0"/>
              <a:t> </a:t>
            </a:r>
            <a:r>
              <a:rPr lang="en-MY" sz="2800" dirty="0" err="1"/>
              <a:t>wasVisited</a:t>
            </a:r>
            <a:r>
              <a:rPr lang="en-MY" sz="2800" dirty="0"/>
              <a:t>;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public Vertex(char lab) // constructor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      {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      label = lab;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     </a:t>
            </a:r>
            <a:r>
              <a:rPr lang="en-MY" sz="2800" dirty="0" err="1"/>
              <a:t>wasVisited</a:t>
            </a:r>
            <a:r>
              <a:rPr lang="en-MY" sz="2800" dirty="0"/>
              <a:t> = false;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      }</a:t>
            </a:r>
          </a:p>
          <a:p>
            <a:pPr marL="0" indent="0">
              <a:buFont typeface="Palatino Linotype" panose="02040502050505030304" pitchFamily="18" charset="0"/>
              <a:buNone/>
            </a:pPr>
            <a:r>
              <a:rPr lang="en-MY" sz="2800" dirty="0"/>
              <a:t>} // end class Vertex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5601537-D49A-2334-6EE3-A663A9F6A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142" y="2572455"/>
            <a:ext cx="3235375" cy="2758025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D19928CB-D0DE-443C-FAAD-71031DBB775A}"/>
              </a:ext>
            </a:extLst>
          </p:cNvPr>
          <p:cNvGrpSpPr/>
          <p:nvPr/>
        </p:nvGrpSpPr>
        <p:grpSpPr>
          <a:xfrm>
            <a:off x="10466895" y="2446040"/>
            <a:ext cx="3221453" cy="3162300"/>
            <a:chOff x="7916912" y="2139616"/>
            <a:chExt cx="3221453" cy="3162300"/>
          </a:xfrm>
        </p:grpSpPr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E1D77528-A27E-E693-3415-B3FC8D3023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50F7312A-AB6A-4D47-8A0E-6C852233C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D0A5953F-A784-97BC-F520-1E604CF752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11F16EC7-7B9D-9256-4370-A4C8D8F05D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27" name="Oval 3">
                  <a:extLst>
                    <a:ext uri="{FF2B5EF4-FFF2-40B4-BE49-F238E27FC236}">
                      <a16:creationId xmlns:a16="http://schemas.microsoft.com/office/drawing/2014/main" id="{F8C97999-5972-19CB-0836-52F782F17B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28" name="Oval 5">
                  <a:extLst>
                    <a:ext uri="{FF2B5EF4-FFF2-40B4-BE49-F238E27FC236}">
                      <a16:creationId xmlns:a16="http://schemas.microsoft.com/office/drawing/2014/main" id="{38093CCA-8249-B822-EA7E-568CB92164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29" name="Oval 6">
                  <a:extLst>
                    <a:ext uri="{FF2B5EF4-FFF2-40B4-BE49-F238E27FC236}">
                      <a16:creationId xmlns:a16="http://schemas.microsoft.com/office/drawing/2014/main" id="{55D09375-3D75-6883-123A-7E32D5CD1D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30" name="Line 7">
                  <a:extLst>
                    <a:ext uri="{FF2B5EF4-FFF2-40B4-BE49-F238E27FC236}">
                      <a16:creationId xmlns:a16="http://schemas.microsoft.com/office/drawing/2014/main" id="{FFE0D94B-8121-2591-0931-9B85A6C704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31" name="Line 10">
                  <a:extLst>
                    <a:ext uri="{FF2B5EF4-FFF2-40B4-BE49-F238E27FC236}">
                      <a16:creationId xmlns:a16="http://schemas.microsoft.com/office/drawing/2014/main" id="{0AE5190A-1004-00BC-9F80-A44CB67566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9" name="Text Box 27">
                <a:extLst>
                  <a:ext uri="{FF2B5EF4-FFF2-40B4-BE49-F238E27FC236}">
                    <a16:creationId xmlns:a16="http://schemas.microsoft.com/office/drawing/2014/main" id="{04C42153-65E9-A86A-1444-6E26E843E3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32" name="Oval 25">
              <a:extLst>
                <a:ext uri="{FF2B5EF4-FFF2-40B4-BE49-F238E27FC236}">
                  <a16:creationId xmlns:a16="http://schemas.microsoft.com/office/drawing/2014/main" id="{02503097-8B83-1261-815B-BDB69EDC8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36" name="Line 23">
              <a:extLst>
                <a:ext uri="{FF2B5EF4-FFF2-40B4-BE49-F238E27FC236}">
                  <a16:creationId xmlns:a16="http://schemas.microsoft.com/office/drawing/2014/main" id="{D1A6130F-2141-EB94-7DF5-5855EBDF85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324308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2356-B7CE-2DC0-CEED-E581D82B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REPRESENTING A GRAPH IN A </a:t>
            </a:r>
            <a:r>
              <a:rPr lang="en-MY"/>
              <a:t>PROGRAM Cont.</a:t>
            </a:r>
            <a:endParaRPr lang="en-M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A646FA-A6F0-BF22-8B03-CC845B7752C1}"/>
              </a:ext>
            </a:extLst>
          </p:cNvPr>
          <p:cNvSpPr txBox="1"/>
          <p:nvPr/>
        </p:nvSpPr>
        <p:spPr>
          <a:xfrm>
            <a:off x="356072" y="2112018"/>
            <a:ext cx="5544616" cy="50311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dirty="0"/>
              <a:t>public class </a:t>
            </a:r>
            <a:r>
              <a:rPr lang="en-MY" b="1" dirty="0"/>
              <a:t>Graph</a:t>
            </a:r>
            <a:r>
              <a:rPr lang="en-MY" dirty="0"/>
              <a:t> {</a:t>
            </a:r>
          </a:p>
          <a:p>
            <a:r>
              <a:rPr lang="en-MY" dirty="0"/>
              <a:t>private final int MAX_VERTS = 20;</a:t>
            </a:r>
          </a:p>
          <a:p>
            <a:r>
              <a:rPr lang="en-MY" dirty="0"/>
              <a:t>private Vertex </a:t>
            </a:r>
            <a:r>
              <a:rPr lang="en-MY" dirty="0" err="1"/>
              <a:t>vertexList</a:t>
            </a:r>
            <a:r>
              <a:rPr lang="en-MY" dirty="0"/>
              <a:t>[]; // array of vertices</a:t>
            </a:r>
          </a:p>
          <a:p>
            <a:r>
              <a:rPr lang="en-MY" dirty="0"/>
              <a:t>private int </a:t>
            </a:r>
            <a:r>
              <a:rPr lang="en-MY" dirty="0" err="1"/>
              <a:t>adjMat</a:t>
            </a:r>
            <a:r>
              <a:rPr lang="en-MY" dirty="0"/>
              <a:t>[][]; // adjacency matrix</a:t>
            </a:r>
          </a:p>
          <a:p>
            <a:r>
              <a:rPr lang="en-MY" dirty="0"/>
              <a:t>private int </a:t>
            </a:r>
            <a:r>
              <a:rPr lang="en-MY" dirty="0" err="1"/>
              <a:t>nVerts</a:t>
            </a:r>
            <a:r>
              <a:rPr lang="en-MY" dirty="0"/>
              <a:t>; // current number of vertices</a:t>
            </a:r>
          </a:p>
          <a:p>
            <a:r>
              <a:rPr lang="en-MY" dirty="0"/>
              <a:t>// -------------------------------------------------------------</a:t>
            </a:r>
          </a:p>
          <a:p>
            <a:r>
              <a:rPr lang="en-MY" dirty="0"/>
              <a:t>public Graph() // constructor</a:t>
            </a:r>
          </a:p>
          <a:p>
            <a:r>
              <a:rPr lang="en-MY" dirty="0"/>
              <a:t>{</a:t>
            </a:r>
          </a:p>
          <a:p>
            <a:r>
              <a:rPr lang="en-MY" dirty="0" err="1"/>
              <a:t>vertexList</a:t>
            </a:r>
            <a:r>
              <a:rPr lang="en-MY" dirty="0"/>
              <a:t> = new Vertex[MAX_VERTS];</a:t>
            </a:r>
          </a:p>
          <a:p>
            <a:r>
              <a:rPr lang="en-MY" dirty="0"/>
              <a:t>// adjacency matrix</a:t>
            </a:r>
          </a:p>
          <a:p>
            <a:r>
              <a:rPr lang="en-MY" dirty="0" err="1"/>
              <a:t>adjMat</a:t>
            </a:r>
            <a:r>
              <a:rPr lang="en-MY" dirty="0"/>
              <a:t> = new int[MAX_VERTS] [MAX_VERTS];</a:t>
            </a:r>
          </a:p>
          <a:p>
            <a:r>
              <a:rPr lang="en-MY" dirty="0" err="1"/>
              <a:t>nVerts</a:t>
            </a:r>
            <a:r>
              <a:rPr lang="en-MY" dirty="0"/>
              <a:t> = 0;</a:t>
            </a:r>
          </a:p>
          <a:p>
            <a:r>
              <a:rPr lang="en-MY" dirty="0"/>
              <a:t>for(int j=0; j&lt;MAX_VERTS; </a:t>
            </a:r>
            <a:r>
              <a:rPr lang="en-MY" dirty="0" err="1"/>
              <a:t>j++</a:t>
            </a:r>
            <a:r>
              <a:rPr lang="en-MY" dirty="0"/>
              <a:t>) // set adjacency</a:t>
            </a:r>
          </a:p>
          <a:p>
            <a:r>
              <a:rPr lang="en-MY" dirty="0"/>
              <a:t>for(int k=0; k&lt;MAX_VERTS; k++) // matrix to 0</a:t>
            </a:r>
          </a:p>
          <a:p>
            <a:r>
              <a:rPr lang="en-MY" dirty="0"/>
              <a:t>  </a:t>
            </a:r>
            <a:r>
              <a:rPr lang="en-MY" dirty="0" err="1"/>
              <a:t>adjMat</a:t>
            </a:r>
            <a:r>
              <a:rPr lang="en-MY" dirty="0"/>
              <a:t>[j][k] = 0;</a:t>
            </a:r>
          </a:p>
          <a:p>
            <a:r>
              <a:rPr lang="en-MY" dirty="0"/>
              <a:t>} // end constructor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5B4FE3-7225-1A93-FB5B-09FAFE3283DC}"/>
              </a:ext>
            </a:extLst>
          </p:cNvPr>
          <p:cNvSpPr txBox="1"/>
          <p:nvPr/>
        </p:nvSpPr>
        <p:spPr>
          <a:xfrm>
            <a:off x="6908800" y="2112018"/>
            <a:ext cx="6219750" cy="50311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dirty="0"/>
              <a:t>public void </a:t>
            </a:r>
            <a:r>
              <a:rPr lang="en-MY" b="1" dirty="0" err="1"/>
              <a:t>addVertex</a:t>
            </a:r>
            <a:r>
              <a:rPr lang="en-MY" dirty="0"/>
              <a:t>(char lab) // argument is label</a:t>
            </a:r>
          </a:p>
          <a:p>
            <a:r>
              <a:rPr lang="en-MY" dirty="0"/>
              <a:t>{</a:t>
            </a:r>
          </a:p>
          <a:p>
            <a:r>
              <a:rPr lang="en-MY" dirty="0" err="1"/>
              <a:t>vertexList</a:t>
            </a:r>
            <a:r>
              <a:rPr lang="en-MY" dirty="0"/>
              <a:t>[</a:t>
            </a:r>
            <a:r>
              <a:rPr lang="en-MY" dirty="0" err="1"/>
              <a:t>nVerts</a:t>
            </a:r>
            <a:r>
              <a:rPr lang="en-MY" dirty="0"/>
              <a:t>++] = new Vertex(lab);</a:t>
            </a:r>
          </a:p>
          <a:p>
            <a:r>
              <a:rPr lang="en-MY" dirty="0"/>
              <a:t>}</a:t>
            </a:r>
          </a:p>
          <a:p>
            <a:r>
              <a:rPr lang="en-MY" dirty="0"/>
              <a:t>// -------------------------------------------------------------</a:t>
            </a:r>
          </a:p>
          <a:p>
            <a:r>
              <a:rPr lang="en-MY" dirty="0"/>
              <a:t>public void </a:t>
            </a:r>
            <a:r>
              <a:rPr lang="en-MY" dirty="0" err="1"/>
              <a:t>addEdge</a:t>
            </a:r>
            <a:r>
              <a:rPr lang="en-MY" dirty="0"/>
              <a:t>(int start, int end)</a:t>
            </a:r>
          </a:p>
          <a:p>
            <a:r>
              <a:rPr lang="en-MY" dirty="0"/>
              <a:t>{</a:t>
            </a:r>
          </a:p>
          <a:p>
            <a:r>
              <a:rPr lang="en-MY" dirty="0" err="1"/>
              <a:t>adjMat</a:t>
            </a:r>
            <a:r>
              <a:rPr lang="en-MY" dirty="0"/>
              <a:t>[start][end] = 1;</a:t>
            </a:r>
          </a:p>
          <a:p>
            <a:r>
              <a:rPr lang="en-MY" dirty="0" err="1"/>
              <a:t>adjMat</a:t>
            </a:r>
            <a:r>
              <a:rPr lang="en-MY" dirty="0"/>
              <a:t>[end][start] = 1;</a:t>
            </a:r>
          </a:p>
          <a:p>
            <a:r>
              <a:rPr lang="en-MY" dirty="0"/>
              <a:t>}</a:t>
            </a:r>
          </a:p>
          <a:p>
            <a:r>
              <a:rPr lang="en-MY" dirty="0"/>
              <a:t>// -------------------------------------------------------------</a:t>
            </a:r>
          </a:p>
          <a:p>
            <a:r>
              <a:rPr lang="en-MY" dirty="0"/>
              <a:t>public void </a:t>
            </a:r>
            <a:r>
              <a:rPr lang="en-MY" dirty="0" err="1"/>
              <a:t>displayVertex</a:t>
            </a:r>
            <a:r>
              <a:rPr lang="en-MY" dirty="0"/>
              <a:t>(int v)</a:t>
            </a:r>
          </a:p>
          <a:p>
            <a:r>
              <a:rPr lang="en-MY" dirty="0"/>
              <a:t>{</a:t>
            </a:r>
          </a:p>
          <a:p>
            <a:r>
              <a:rPr lang="en-MY" dirty="0"/>
              <a:t>   </a:t>
            </a:r>
            <a:r>
              <a:rPr lang="en-MY" dirty="0" err="1"/>
              <a:t>System.out.print</a:t>
            </a:r>
            <a:r>
              <a:rPr lang="en-MY" dirty="0"/>
              <a:t>(</a:t>
            </a:r>
            <a:r>
              <a:rPr lang="en-MY" dirty="0" err="1"/>
              <a:t>vertexList</a:t>
            </a:r>
            <a:r>
              <a:rPr lang="en-MY" dirty="0"/>
              <a:t>[v].label+" ");</a:t>
            </a:r>
          </a:p>
          <a:p>
            <a:r>
              <a:rPr lang="en-MY" dirty="0"/>
              <a:t>}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62984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E0FC-A358-81EB-AF8A-E28A2C4EB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3E3B89-6C91-1C53-394D-38978F19AE1A}"/>
              </a:ext>
            </a:extLst>
          </p:cNvPr>
          <p:cNvSpPr txBox="1"/>
          <p:nvPr/>
        </p:nvSpPr>
        <p:spPr>
          <a:xfrm>
            <a:off x="716112" y="2013992"/>
            <a:ext cx="4521204" cy="47224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dirty="0"/>
              <a:t>public </a:t>
            </a:r>
            <a:r>
              <a:rPr lang="en-MY" b="1" dirty="0"/>
              <a:t>void </a:t>
            </a:r>
            <a:r>
              <a:rPr lang="en-MY" b="1" dirty="0" err="1"/>
              <a:t>displayVertice</a:t>
            </a:r>
            <a:r>
              <a:rPr lang="en-MY" dirty="0"/>
              <a:t>()</a:t>
            </a:r>
          </a:p>
          <a:p>
            <a:r>
              <a:rPr lang="en-MY" dirty="0"/>
              <a:t>{ </a:t>
            </a:r>
          </a:p>
          <a:p>
            <a:r>
              <a:rPr lang="en-MY" dirty="0"/>
              <a:t>     </a:t>
            </a:r>
            <a:r>
              <a:rPr lang="en-MY" dirty="0" err="1"/>
              <a:t>System.out.print</a:t>
            </a:r>
            <a:r>
              <a:rPr lang="en-MY" dirty="0"/>
              <a:t>("  ");</a:t>
            </a:r>
          </a:p>
          <a:p>
            <a:r>
              <a:rPr lang="en-MY" dirty="0"/>
              <a:t>    for (int </a:t>
            </a:r>
            <a:r>
              <a:rPr lang="en-MY" dirty="0" err="1"/>
              <a:t>i</a:t>
            </a:r>
            <a:r>
              <a:rPr lang="en-MY" dirty="0"/>
              <a:t>=0;i&lt;</a:t>
            </a:r>
            <a:r>
              <a:rPr lang="en-MY" dirty="0" err="1"/>
              <a:t>nVerts;i</a:t>
            </a:r>
            <a:r>
              <a:rPr lang="en-MY" dirty="0"/>
              <a:t>++)</a:t>
            </a:r>
          </a:p>
          <a:p>
            <a:r>
              <a:rPr lang="en-MY" dirty="0"/>
              <a:t>        </a:t>
            </a:r>
            <a:r>
              <a:rPr lang="en-MY" dirty="0" err="1"/>
              <a:t>displayVertex</a:t>
            </a:r>
            <a:r>
              <a:rPr lang="en-MY" dirty="0"/>
              <a:t>(</a:t>
            </a:r>
            <a:r>
              <a:rPr lang="en-MY" dirty="0" err="1"/>
              <a:t>i</a:t>
            </a:r>
            <a:r>
              <a:rPr lang="en-MY" dirty="0"/>
              <a:t>);</a:t>
            </a:r>
          </a:p>
          <a:p>
            <a:r>
              <a:rPr lang="en-MY" dirty="0"/>
              <a:t>    </a:t>
            </a:r>
            <a:r>
              <a:rPr lang="en-MY" dirty="0" err="1"/>
              <a:t>System.out.println</a:t>
            </a:r>
            <a:r>
              <a:rPr lang="en-MY" dirty="0"/>
              <a:t>();</a:t>
            </a:r>
          </a:p>
          <a:p>
            <a:r>
              <a:rPr lang="en-MY" dirty="0"/>
              <a:t>    for (int </a:t>
            </a:r>
            <a:r>
              <a:rPr lang="en-MY" dirty="0" err="1"/>
              <a:t>i</a:t>
            </a:r>
            <a:r>
              <a:rPr lang="en-MY" dirty="0"/>
              <a:t>=0;i&lt;</a:t>
            </a:r>
            <a:r>
              <a:rPr lang="en-MY" dirty="0" err="1"/>
              <a:t>nVerts;i</a:t>
            </a:r>
            <a:r>
              <a:rPr lang="en-MY" dirty="0"/>
              <a:t>++)</a:t>
            </a:r>
          </a:p>
          <a:p>
            <a:r>
              <a:rPr lang="en-MY" dirty="0"/>
              <a:t>     { </a:t>
            </a:r>
          </a:p>
          <a:p>
            <a:r>
              <a:rPr lang="en-MY" dirty="0"/>
              <a:t>         </a:t>
            </a:r>
            <a:r>
              <a:rPr lang="en-MY" dirty="0" err="1"/>
              <a:t>displayVertex</a:t>
            </a:r>
            <a:r>
              <a:rPr lang="en-MY" dirty="0"/>
              <a:t>(</a:t>
            </a:r>
            <a:r>
              <a:rPr lang="en-MY" dirty="0" err="1"/>
              <a:t>i</a:t>
            </a:r>
            <a:r>
              <a:rPr lang="en-MY" dirty="0"/>
              <a:t>);</a:t>
            </a:r>
          </a:p>
          <a:p>
            <a:r>
              <a:rPr lang="en-MY" dirty="0"/>
              <a:t>         for(int j=0;j&lt;</a:t>
            </a:r>
            <a:r>
              <a:rPr lang="en-MY" dirty="0" err="1"/>
              <a:t>nVerts;j</a:t>
            </a:r>
            <a:r>
              <a:rPr lang="en-MY" dirty="0"/>
              <a:t>++) </a:t>
            </a:r>
          </a:p>
          <a:p>
            <a:r>
              <a:rPr lang="en-MY" dirty="0"/>
              <a:t>            </a:t>
            </a:r>
            <a:r>
              <a:rPr lang="en-MY" dirty="0" err="1"/>
              <a:t>System.out.print</a:t>
            </a:r>
            <a:r>
              <a:rPr lang="en-MY" dirty="0"/>
              <a:t>(</a:t>
            </a:r>
            <a:r>
              <a:rPr lang="en-MY" dirty="0" err="1"/>
              <a:t>adjMat</a:t>
            </a:r>
            <a:r>
              <a:rPr lang="en-MY" dirty="0"/>
              <a:t>[</a:t>
            </a:r>
            <a:r>
              <a:rPr lang="en-MY" dirty="0" err="1"/>
              <a:t>i</a:t>
            </a:r>
            <a:r>
              <a:rPr lang="en-MY" dirty="0"/>
              <a:t>][j]+" ");</a:t>
            </a:r>
          </a:p>
          <a:p>
            <a:r>
              <a:rPr lang="en-MY" dirty="0"/>
              <a:t>         </a:t>
            </a:r>
            <a:r>
              <a:rPr lang="en-MY" dirty="0" err="1"/>
              <a:t>System.out.println</a:t>
            </a:r>
            <a:r>
              <a:rPr lang="en-MY" dirty="0"/>
              <a:t>();</a:t>
            </a:r>
          </a:p>
          <a:p>
            <a:r>
              <a:rPr lang="en-MY" dirty="0"/>
              <a:t>     }</a:t>
            </a:r>
          </a:p>
          <a:p>
            <a:endParaRPr lang="en-MY" dirty="0"/>
          </a:p>
          <a:p>
            <a:r>
              <a:rPr lang="en-MY" dirty="0"/>
              <a:t>} // end class Graph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07C866-F7BC-A398-45A9-A85C254BB233}"/>
              </a:ext>
            </a:extLst>
          </p:cNvPr>
          <p:cNvSpPr txBox="1"/>
          <p:nvPr/>
        </p:nvSpPr>
        <p:spPr>
          <a:xfrm>
            <a:off x="8997032" y="1705317"/>
            <a:ext cx="4163519" cy="53397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dirty="0"/>
              <a:t>public static </a:t>
            </a:r>
            <a:r>
              <a:rPr lang="en-MY" b="1" dirty="0"/>
              <a:t>void main</a:t>
            </a:r>
            <a:r>
              <a:rPr lang="en-MY" dirty="0"/>
              <a:t>(String[] </a:t>
            </a:r>
            <a:r>
              <a:rPr lang="en-MY" dirty="0" err="1"/>
              <a:t>args</a:t>
            </a:r>
            <a:r>
              <a:rPr lang="en-MY" dirty="0"/>
              <a:t>) {</a:t>
            </a:r>
          </a:p>
          <a:p>
            <a:r>
              <a:rPr lang="en-MY" dirty="0"/>
              <a:t>     Graph </a:t>
            </a:r>
            <a:r>
              <a:rPr lang="en-MY" dirty="0" err="1"/>
              <a:t>theGraph</a:t>
            </a:r>
            <a:r>
              <a:rPr lang="en-MY" dirty="0"/>
              <a:t> = new Graph();</a:t>
            </a:r>
          </a:p>
          <a:p>
            <a:r>
              <a:rPr lang="en-MY" dirty="0"/>
              <a:t>      </a:t>
            </a:r>
            <a:r>
              <a:rPr lang="en-MY" dirty="0" err="1"/>
              <a:t>theGraph.addVertex</a:t>
            </a:r>
            <a:r>
              <a:rPr lang="en-MY" dirty="0"/>
              <a:t>('A');    // 0</a:t>
            </a:r>
          </a:p>
          <a:p>
            <a:r>
              <a:rPr lang="en-MY" dirty="0"/>
              <a:t>      </a:t>
            </a:r>
            <a:r>
              <a:rPr lang="en-MY" dirty="0" err="1"/>
              <a:t>theGraph.addVertex</a:t>
            </a:r>
            <a:r>
              <a:rPr lang="en-MY" dirty="0"/>
              <a:t>('B');    // 1</a:t>
            </a:r>
          </a:p>
          <a:p>
            <a:r>
              <a:rPr lang="en-MY" dirty="0"/>
              <a:t>      </a:t>
            </a:r>
            <a:r>
              <a:rPr lang="en-MY" dirty="0" err="1"/>
              <a:t>theGraph.addVertex</a:t>
            </a:r>
            <a:r>
              <a:rPr lang="en-MY" dirty="0"/>
              <a:t>('C');    // 2</a:t>
            </a:r>
          </a:p>
          <a:p>
            <a:r>
              <a:rPr lang="en-MY" dirty="0"/>
              <a:t>      </a:t>
            </a:r>
            <a:r>
              <a:rPr lang="en-MY" dirty="0" err="1"/>
              <a:t>theGraph.addVertex</a:t>
            </a:r>
            <a:r>
              <a:rPr lang="en-MY" dirty="0"/>
              <a:t>('D');    // 3</a:t>
            </a:r>
          </a:p>
          <a:p>
            <a:r>
              <a:rPr lang="en-MY" dirty="0"/>
              <a:t>      </a:t>
            </a:r>
            <a:r>
              <a:rPr lang="en-MY" dirty="0" err="1"/>
              <a:t>theGraph.addVertex</a:t>
            </a:r>
            <a:r>
              <a:rPr lang="en-MY" dirty="0"/>
              <a:t>('E');    // 4</a:t>
            </a:r>
          </a:p>
          <a:p>
            <a:endParaRPr lang="en-MY" dirty="0"/>
          </a:p>
          <a:p>
            <a:r>
              <a:rPr lang="en-MY" dirty="0"/>
              <a:t>      </a:t>
            </a:r>
            <a:r>
              <a:rPr lang="en-MY" dirty="0" err="1"/>
              <a:t>theGraph.addEdge</a:t>
            </a:r>
            <a:r>
              <a:rPr lang="en-MY" dirty="0"/>
              <a:t>(0, 1);     // AB</a:t>
            </a:r>
          </a:p>
          <a:p>
            <a:r>
              <a:rPr lang="en-MY" dirty="0"/>
              <a:t>      </a:t>
            </a:r>
            <a:r>
              <a:rPr lang="en-MY" dirty="0" err="1"/>
              <a:t>theGraph.addEdge</a:t>
            </a:r>
            <a:r>
              <a:rPr lang="en-MY" dirty="0"/>
              <a:t>(1, 2);     // BC</a:t>
            </a:r>
          </a:p>
          <a:p>
            <a:r>
              <a:rPr lang="en-MY" dirty="0"/>
              <a:t>      </a:t>
            </a:r>
            <a:r>
              <a:rPr lang="en-MY" dirty="0" err="1"/>
              <a:t>theGraph.addEdge</a:t>
            </a:r>
            <a:r>
              <a:rPr lang="en-MY" dirty="0"/>
              <a:t>(0, 3);     // AD</a:t>
            </a:r>
          </a:p>
          <a:p>
            <a:r>
              <a:rPr lang="en-MY" dirty="0"/>
              <a:t>      </a:t>
            </a:r>
            <a:r>
              <a:rPr lang="en-MY" dirty="0" err="1"/>
              <a:t>theGraph.addEdge</a:t>
            </a:r>
            <a:r>
              <a:rPr lang="en-MY" dirty="0"/>
              <a:t>(3, 4);     // DE</a:t>
            </a:r>
          </a:p>
          <a:p>
            <a:r>
              <a:rPr lang="en-MY" dirty="0"/>
              <a:t>     </a:t>
            </a:r>
          </a:p>
          <a:p>
            <a:r>
              <a:rPr lang="en-MY" dirty="0"/>
              <a:t>      </a:t>
            </a:r>
            <a:r>
              <a:rPr lang="en-MY" dirty="0" err="1"/>
              <a:t>theGraph.displayVertice</a:t>
            </a:r>
            <a:r>
              <a:rPr lang="en-MY" dirty="0"/>
              <a:t>();</a:t>
            </a:r>
          </a:p>
          <a:p>
            <a:r>
              <a:rPr lang="en-MY" dirty="0"/>
              <a:t>      </a:t>
            </a:r>
          </a:p>
          <a:p>
            <a:r>
              <a:rPr lang="en-MY" dirty="0"/>
              <a:t>    }</a:t>
            </a:r>
          </a:p>
          <a:p>
            <a:r>
              <a:rPr lang="en-MY" dirty="0"/>
              <a:t>}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5CD4A7-15C0-1FD0-8C52-E20EDE081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5039" y="1579521"/>
            <a:ext cx="3235375" cy="275802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E5B8987-DC1A-E3C4-12E3-EF780001C9F2}"/>
              </a:ext>
            </a:extLst>
          </p:cNvPr>
          <p:cNvGrpSpPr/>
          <p:nvPr/>
        </p:nvGrpSpPr>
        <p:grpSpPr>
          <a:xfrm>
            <a:off x="5612656" y="4387609"/>
            <a:ext cx="3221453" cy="3162300"/>
            <a:chOff x="7916912" y="2139616"/>
            <a:chExt cx="3221453" cy="3162300"/>
          </a:xfrm>
        </p:grpSpPr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DC7590DE-B0E6-3657-1541-E033C42A02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4" name="Oval 4">
                <a:extLst>
                  <a:ext uri="{FF2B5EF4-FFF2-40B4-BE49-F238E27FC236}">
                    <a16:creationId xmlns:a16="http://schemas.microsoft.com/office/drawing/2014/main" id="{F4CD87E0-FC65-C746-C489-AED2427CB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12123508-FE93-758D-88F1-A567BF0495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6" name="Group 17">
                <a:extLst>
                  <a:ext uri="{FF2B5EF4-FFF2-40B4-BE49-F238E27FC236}">
                    <a16:creationId xmlns:a16="http://schemas.microsoft.com/office/drawing/2014/main" id="{4F6FDF68-DD86-84F1-190A-01120C7234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8" name="Oval 3">
                  <a:extLst>
                    <a:ext uri="{FF2B5EF4-FFF2-40B4-BE49-F238E27FC236}">
                      <a16:creationId xmlns:a16="http://schemas.microsoft.com/office/drawing/2014/main" id="{C0A8278C-F73C-A8A0-D05F-73D51AB9D3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9" name="Oval 5">
                  <a:extLst>
                    <a:ext uri="{FF2B5EF4-FFF2-40B4-BE49-F238E27FC236}">
                      <a16:creationId xmlns:a16="http://schemas.microsoft.com/office/drawing/2014/main" id="{159C59D7-CBB5-A9D1-9534-24C84130A5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20" name="Oval 6">
                  <a:extLst>
                    <a:ext uri="{FF2B5EF4-FFF2-40B4-BE49-F238E27FC236}">
                      <a16:creationId xmlns:a16="http://schemas.microsoft.com/office/drawing/2014/main" id="{FF9C88D6-8A56-171F-709A-D0B8066E36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1" name="Line 7">
                  <a:extLst>
                    <a:ext uri="{FF2B5EF4-FFF2-40B4-BE49-F238E27FC236}">
                      <a16:creationId xmlns:a16="http://schemas.microsoft.com/office/drawing/2014/main" id="{C24F8350-97E6-DA51-6701-62ADC52FEB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2" name="Line 10">
                  <a:extLst>
                    <a:ext uri="{FF2B5EF4-FFF2-40B4-BE49-F238E27FC236}">
                      <a16:creationId xmlns:a16="http://schemas.microsoft.com/office/drawing/2014/main" id="{B641D82A-E955-1607-E79C-931CBAE0B9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7" name="Text Box 27">
                <a:extLst>
                  <a:ext uri="{FF2B5EF4-FFF2-40B4-BE49-F238E27FC236}">
                    <a16:creationId xmlns:a16="http://schemas.microsoft.com/office/drawing/2014/main" id="{C3D63D42-5FE6-B10B-9360-B6EBB1C94D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2" name="Oval 25">
              <a:extLst>
                <a:ext uri="{FF2B5EF4-FFF2-40B4-BE49-F238E27FC236}">
                  <a16:creationId xmlns:a16="http://schemas.microsoft.com/office/drawing/2014/main" id="{04CB9450-5872-CF0D-79DC-193C2C7F8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3" name="Line 23">
              <a:extLst>
                <a:ext uri="{FF2B5EF4-FFF2-40B4-BE49-F238E27FC236}">
                  <a16:creationId xmlns:a16="http://schemas.microsoft.com/office/drawing/2014/main" id="{F91F6F99-1245-4969-0D52-BAFF9FF0C7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3141623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B74840-6D57-9264-B356-9640D58C9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0928" y="1725960"/>
            <a:ext cx="5343010" cy="574324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Graphs 1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1725960"/>
            <a:ext cx="7968883" cy="5587818"/>
          </a:xfrm>
        </p:spPr>
        <p:txBody>
          <a:bodyPr>
            <a:normAutofit/>
          </a:bodyPr>
          <a:lstStyle/>
          <a:p>
            <a:r>
              <a:rPr lang="en-MY" sz="2800" dirty="0"/>
              <a:t>Graphs are data structures rather like trees.</a:t>
            </a:r>
          </a:p>
          <a:p>
            <a:r>
              <a:rPr lang="en-MY" sz="2800" dirty="0"/>
              <a:t>A graph is a finite set of nodes with </a:t>
            </a:r>
            <a:r>
              <a:rPr lang="en-MY" sz="2800" dirty="0">
                <a:solidFill>
                  <a:srgbClr val="FF0000"/>
                </a:solidFill>
              </a:rPr>
              <a:t>edges</a:t>
            </a:r>
            <a:r>
              <a:rPr lang="en-MY" sz="2800" dirty="0"/>
              <a:t> between nodes</a:t>
            </a:r>
          </a:p>
          <a:p>
            <a:r>
              <a:rPr lang="en-MY" sz="2800" dirty="0"/>
              <a:t>The </a:t>
            </a:r>
            <a:r>
              <a:rPr lang="en-MY" sz="2800" dirty="0">
                <a:solidFill>
                  <a:srgbClr val="FF0000"/>
                </a:solidFill>
              </a:rPr>
              <a:t>edges</a:t>
            </a:r>
            <a:r>
              <a:rPr lang="en-MY" sz="2800" dirty="0"/>
              <a:t> in a tree represent quick ways to get from node to node.</a:t>
            </a:r>
          </a:p>
          <a:p>
            <a:r>
              <a:rPr lang="en-MY" sz="2800" dirty="0"/>
              <a:t>nodes in a graph may represent cities, nodes are called </a:t>
            </a:r>
            <a:r>
              <a:rPr lang="en-MY" sz="2800" dirty="0">
                <a:solidFill>
                  <a:srgbClr val="FF0000"/>
                </a:solidFill>
              </a:rPr>
              <a:t>vertices</a:t>
            </a:r>
          </a:p>
          <a:p>
            <a:r>
              <a:rPr lang="en-MY" sz="2800" dirty="0"/>
              <a:t>Figure 4.1-a shows a simplified map of the freeways in the vicinity of San Jose, California. Figure 4.1-b shows a graph that models these freeways.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D1F21-C990-39BA-D08E-8AD2C920DB43}"/>
              </a:ext>
            </a:extLst>
          </p:cNvPr>
          <p:cNvSpPr txBox="1"/>
          <p:nvPr/>
        </p:nvSpPr>
        <p:spPr>
          <a:xfrm>
            <a:off x="9789120" y="7224300"/>
            <a:ext cx="2808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Figure 4.1</a:t>
            </a:r>
            <a:endParaRPr lang="en-MY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E6141F-42E4-F576-0190-CD343EBE0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981" y="1581944"/>
            <a:ext cx="4033161" cy="284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BA6726-AB40-F805-06A3-9F0F8FB4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Graphs 2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70B-42B7-26CE-7A0A-31ABE0584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9000614" cy="5367667"/>
          </a:xfrm>
        </p:spPr>
        <p:txBody>
          <a:bodyPr>
            <a:normAutofit fontScale="92500" lnSpcReduction="20000"/>
          </a:bodyPr>
          <a:lstStyle/>
          <a:p>
            <a:r>
              <a:rPr lang="en-MY" sz="3600" b="1" dirty="0"/>
              <a:t>Adjacency: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dirty="0"/>
              <a:t>Two vertices are said to be </a:t>
            </a:r>
            <a:r>
              <a:rPr lang="en-MY" sz="2800" dirty="0">
                <a:solidFill>
                  <a:srgbClr val="FF0000"/>
                </a:solidFill>
              </a:rPr>
              <a:t>adjacent</a:t>
            </a:r>
            <a:r>
              <a:rPr lang="en-MY" sz="2800" dirty="0"/>
              <a:t> to one another if they are connected by a single edge.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dirty="0"/>
              <a:t>vertices I and G are </a:t>
            </a:r>
            <a:r>
              <a:rPr lang="en-MY" sz="2800" dirty="0">
                <a:solidFill>
                  <a:srgbClr val="FF0000"/>
                </a:solidFill>
              </a:rPr>
              <a:t>adjacent</a:t>
            </a:r>
            <a:r>
              <a:rPr lang="en-MY" sz="2800" dirty="0"/>
              <a:t>, but vertices I and F are not 0 in figure 4.1 - b.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dirty="0"/>
              <a:t>0 is adjacent to 1. but 1 is not adjacent to 0 in figure 4.1 - c</a:t>
            </a:r>
            <a:r>
              <a:rPr lang="en-MY" b="1" dirty="0"/>
              <a:t>.</a:t>
            </a:r>
          </a:p>
          <a:p>
            <a:r>
              <a:rPr lang="en-MY" sz="3600" b="1" dirty="0"/>
              <a:t>Paths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dirty="0"/>
              <a:t>A path is a sequence of edges. Figure 4.1 - b shows a path from vertex B to vertex J that passes through vertices A and E. We can call this path BAEJ.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dirty="0"/>
              <a:t>can be more than one path between two vertices; another path from B to J is BCDJ.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DD4AD1-7A70-09EE-9168-CBDA7716C9F1}"/>
              </a:ext>
            </a:extLst>
          </p:cNvPr>
          <p:cNvSpPr txBox="1"/>
          <p:nvPr/>
        </p:nvSpPr>
        <p:spPr>
          <a:xfrm>
            <a:off x="11005619" y="4386957"/>
            <a:ext cx="1421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MY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CFCFF6-8D89-8352-9751-0983082C2355}"/>
              </a:ext>
            </a:extLst>
          </p:cNvPr>
          <p:cNvSpPr txBox="1"/>
          <p:nvPr/>
        </p:nvSpPr>
        <p:spPr>
          <a:xfrm>
            <a:off x="10489631" y="6960406"/>
            <a:ext cx="28083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</a:p>
          <a:p>
            <a:pPr algn="ctr"/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Figure 4.1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FA7E718-8B4F-5E7A-9D4D-61C23793213F}"/>
              </a:ext>
            </a:extLst>
          </p:cNvPr>
          <p:cNvGrpSpPr/>
          <p:nvPr/>
        </p:nvGrpSpPr>
        <p:grpSpPr>
          <a:xfrm>
            <a:off x="9875642" y="4632142"/>
            <a:ext cx="3619500" cy="2362200"/>
            <a:chOff x="9758192" y="4888954"/>
            <a:chExt cx="3619500" cy="23622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8AAD53D-5215-B7A0-8970-1070C208F414}"/>
                </a:ext>
              </a:extLst>
            </p:cNvPr>
            <p:cNvGrpSpPr/>
            <p:nvPr/>
          </p:nvGrpSpPr>
          <p:grpSpPr>
            <a:xfrm>
              <a:off x="9758192" y="4888954"/>
              <a:ext cx="3619500" cy="2362200"/>
              <a:chOff x="762000" y="3276600"/>
              <a:chExt cx="3619500" cy="2362200"/>
            </a:xfrm>
          </p:grpSpPr>
          <p:sp>
            <p:nvSpPr>
              <p:cNvPr id="8" name="Oval 4">
                <a:extLst>
                  <a:ext uri="{FF2B5EF4-FFF2-40B4-BE49-F238E27FC236}">
                    <a16:creationId xmlns:a16="http://schemas.microsoft.com/office/drawing/2014/main" id="{2DE7B134-AB69-BD54-ED3D-127341891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600" y="3657600"/>
                <a:ext cx="2286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9" name="Oval 5">
                <a:extLst>
                  <a:ext uri="{FF2B5EF4-FFF2-40B4-BE49-F238E27FC236}">
                    <a16:creationId xmlns:a16="http://schemas.microsoft.com/office/drawing/2014/main" id="{5B4276AC-A8E2-59B9-BA3C-9FF65BE3C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5400" y="5029200"/>
                <a:ext cx="2286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0" name="Oval 6">
                <a:extLst>
                  <a:ext uri="{FF2B5EF4-FFF2-40B4-BE49-F238E27FC236}">
                    <a16:creationId xmlns:a16="http://schemas.microsoft.com/office/drawing/2014/main" id="{327BC058-AD76-75AD-29F3-5E010B96A7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5334000"/>
                <a:ext cx="2286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1" name="Oval 7">
                <a:extLst>
                  <a:ext uri="{FF2B5EF4-FFF2-40B4-BE49-F238E27FC236}">
                    <a16:creationId xmlns:a16="http://schemas.microsoft.com/office/drawing/2014/main" id="{0989FF46-B8B3-670B-71D6-2D143A14F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3800" y="4495800"/>
                <a:ext cx="2286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2" name="Oval 8">
                <a:extLst>
                  <a:ext uri="{FF2B5EF4-FFF2-40B4-BE49-F238E27FC236}">
                    <a16:creationId xmlns:a16="http://schemas.microsoft.com/office/drawing/2014/main" id="{C20E4E3D-1B98-BF8C-4298-0F0262C2F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3581400"/>
                <a:ext cx="2286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A715B1EF-9405-FAFF-17FB-3E4F661057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50520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/>
                  <a:t>0</a:t>
                </a:r>
              </a:p>
            </p:txBody>
          </p:sp>
          <p:sp>
            <p:nvSpPr>
              <p:cNvPr id="14" name="Text Box 10">
                <a:extLst>
                  <a:ext uri="{FF2B5EF4-FFF2-40B4-BE49-F238E27FC236}">
                    <a16:creationId xmlns:a16="http://schemas.microsoft.com/office/drawing/2014/main" id="{F0F0EBF2-DDA4-1F09-5960-E466E83456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27660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/>
                  <a:t>1</a:t>
                </a:r>
              </a:p>
            </p:txBody>
          </p:sp>
          <p:sp>
            <p:nvSpPr>
              <p:cNvPr id="15" name="Text Box 11">
                <a:extLst>
                  <a:ext uri="{FF2B5EF4-FFF2-40B4-BE49-F238E27FC236}">
                    <a16:creationId xmlns:a16="http://schemas.microsoft.com/office/drawing/2014/main" id="{F1A789DD-BBBB-38CA-12A9-D0CD199BDA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0600" y="472440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/>
                  <a:t>4</a:t>
                </a:r>
              </a:p>
            </p:txBody>
          </p:sp>
          <p:sp>
            <p:nvSpPr>
              <p:cNvPr id="16" name="Text Box 13">
                <a:extLst>
                  <a:ext uri="{FF2B5EF4-FFF2-40B4-BE49-F238E27FC236}">
                    <a16:creationId xmlns:a16="http://schemas.microsoft.com/office/drawing/2014/main" id="{6A88D560-1F46-F1FA-23F0-FDE80E9D5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1800" y="518160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/>
                  <a:t>3</a:t>
                </a:r>
              </a:p>
            </p:txBody>
          </p:sp>
          <p:sp>
            <p:nvSpPr>
              <p:cNvPr id="17" name="Line 14">
                <a:extLst>
                  <a:ext uri="{FF2B5EF4-FFF2-40B4-BE49-F238E27FC236}">
                    <a16:creationId xmlns:a16="http://schemas.microsoft.com/office/drawing/2014/main" id="{BC44229C-7730-49F9-4A7D-391F2D3250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3000" y="3657600"/>
                <a:ext cx="1524000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18" name="Line 15">
                <a:extLst>
                  <a:ext uri="{FF2B5EF4-FFF2-40B4-BE49-F238E27FC236}">
                    <a16:creationId xmlns:a16="http://schemas.microsoft.com/office/drawing/2014/main" id="{1A9EB767-2EA9-8A4E-5ED5-ADC0C7D7D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9400" y="3657600"/>
                <a:ext cx="990600" cy="838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19" name="Line 16">
                <a:extLst>
                  <a:ext uri="{FF2B5EF4-FFF2-40B4-BE49-F238E27FC236}">
                    <a16:creationId xmlns:a16="http://schemas.microsoft.com/office/drawing/2014/main" id="{29ECFF27-AC3A-E6FA-D4B7-B2D2613A5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3000" y="3733800"/>
                <a:ext cx="1676400" cy="1676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FB526163-B99F-7032-5BA2-D531BFB310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8700" y="4572000"/>
                <a:ext cx="812800" cy="342900"/>
              </a:xfrm>
              <a:custGeom>
                <a:avLst/>
                <a:gdLst>
                  <a:gd name="T0" fmla="*/ 200 w 512"/>
                  <a:gd name="T1" fmla="*/ 0 h 216"/>
                  <a:gd name="T2" fmla="*/ 488 w 512"/>
                  <a:gd name="T3" fmla="*/ 144 h 216"/>
                  <a:gd name="T4" fmla="*/ 56 w 512"/>
                  <a:gd name="T5" fmla="*/ 192 h 216"/>
                  <a:gd name="T6" fmla="*/ 152 w 512"/>
                  <a:gd name="T7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2" h="216">
                    <a:moveTo>
                      <a:pt x="200" y="0"/>
                    </a:moveTo>
                    <a:cubicBezTo>
                      <a:pt x="356" y="56"/>
                      <a:pt x="512" y="112"/>
                      <a:pt x="488" y="144"/>
                    </a:cubicBezTo>
                    <a:cubicBezTo>
                      <a:pt x="464" y="176"/>
                      <a:pt x="112" y="216"/>
                      <a:pt x="56" y="192"/>
                    </a:cubicBezTo>
                    <a:cubicBezTo>
                      <a:pt x="0" y="168"/>
                      <a:pt x="136" y="32"/>
                      <a:pt x="15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5EF55E27-D7AD-9F15-579A-8EB5905CB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2500" y="3810000"/>
                <a:ext cx="1714500" cy="1600200"/>
              </a:xfrm>
              <a:custGeom>
                <a:avLst/>
                <a:gdLst>
                  <a:gd name="T0" fmla="*/ 1080 w 1080"/>
                  <a:gd name="T1" fmla="*/ 1008 h 1008"/>
                  <a:gd name="T2" fmla="*/ 168 w 1080"/>
                  <a:gd name="T3" fmla="*/ 480 h 1008"/>
                  <a:gd name="T4" fmla="*/ 72 w 1080"/>
                  <a:gd name="T5" fmla="*/ 0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80" h="1008">
                    <a:moveTo>
                      <a:pt x="1080" y="1008"/>
                    </a:moveTo>
                    <a:cubicBezTo>
                      <a:pt x="708" y="828"/>
                      <a:pt x="336" y="648"/>
                      <a:pt x="168" y="480"/>
                    </a:cubicBezTo>
                    <a:cubicBezTo>
                      <a:pt x="0" y="312"/>
                      <a:pt x="88" y="80"/>
                      <a:pt x="7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2" name="Line 19">
                <a:extLst>
                  <a:ext uri="{FF2B5EF4-FFF2-40B4-BE49-F238E27FC236}">
                    <a16:creationId xmlns:a16="http://schemas.microsoft.com/office/drawing/2014/main" id="{FAEB7D92-BDC9-8FA0-6CAC-0FBDC88A1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5105400"/>
                <a:ext cx="12954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E989CD96-1F79-DCBF-8182-D39506CE6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06192" y="5708104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281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FB24F10-F748-A5F6-3FD1-A1924130F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009" y="2374032"/>
            <a:ext cx="6644926" cy="34250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501DD9-3997-AE97-E98A-7AE8CF4E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Connected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D01C6-97CB-B1A3-DA16-B17C561C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3" y="1725960"/>
            <a:ext cx="6282219" cy="5732511"/>
          </a:xfrm>
        </p:spPr>
        <p:txBody>
          <a:bodyPr>
            <a:normAutofit/>
          </a:bodyPr>
          <a:lstStyle/>
          <a:p>
            <a:r>
              <a:rPr lang="en-MY" sz="2800" dirty="0"/>
              <a:t>A graph is said to be </a:t>
            </a:r>
            <a:r>
              <a:rPr lang="en-MY" sz="2800" dirty="0">
                <a:solidFill>
                  <a:srgbClr val="FF0000"/>
                </a:solidFill>
              </a:rPr>
              <a:t>connected</a:t>
            </a:r>
            <a:r>
              <a:rPr lang="en-MY" sz="2800" dirty="0"/>
              <a:t> if there is at least one path from every vertex to every other vertex</a:t>
            </a:r>
          </a:p>
          <a:p>
            <a:r>
              <a:rPr lang="en-MY" sz="2800" dirty="0">
                <a:solidFill>
                  <a:srgbClr val="FF0000"/>
                </a:solidFill>
              </a:rPr>
              <a:t>A non-connected </a:t>
            </a:r>
            <a:r>
              <a:rPr lang="en-MY" sz="2800" dirty="0"/>
              <a:t>graph consists of several connected components. In Figure 4.2-b, A and B are one connected component, and C and D are another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52A32-2141-18C9-EA71-FA6F72BD5464}"/>
              </a:ext>
            </a:extLst>
          </p:cNvPr>
          <p:cNvSpPr txBox="1"/>
          <p:nvPr/>
        </p:nvSpPr>
        <p:spPr>
          <a:xfrm>
            <a:off x="9429080" y="6167090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MY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Figure</a:t>
            </a:r>
            <a:r>
              <a:rPr lang="en-MY" dirty="0"/>
              <a:t>  </a:t>
            </a:r>
            <a:r>
              <a:rPr lang="en-MY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4.2</a:t>
            </a:r>
          </a:p>
        </p:txBody>
      </p:sp>
    </p:spTree>
    <p:extLst>
      <p:ext uri="{BB962C8B-B14F-4D97-AF65-F5344CB8AC3E}">
        <p14:creationId xmlns:p14="http://schemas.microsoft.com/office/powerpoint/2010/main" val="152801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75">
            <a:extLst>
              <a:ext uri="{FF2B5EF4-FFF2-40B4-BE49-F238E27FC236}">
                <a16:creationId xmlns:a16="http://schemas.microsoft.com/office/drawing/2014/main" id="{6FC2AF56-E735-FEE3-212B-D338963ED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351" y="3886200"/>
            <a:ext cx="4518082" cy="3548326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B3FF6551-02D4-39E0-2361-6DCF0840F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267" y="3746369"/>
            <a:ext cx="4518082" cy="35483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3E6899-91EB-67EA-7E97-5C591AAD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/>
              <a:t>Directed and Weighted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A7DC8-370C-3958-F9CE-4A52EC91B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7464827" cy="5367667"/>
          </a:xfrm>
        </p:spPr>
        <p:txBody>
          <a:bodyPr>
            <a:normAutofit/>
          </a:bodyPr>
          <a:lstStyle/>
          <a:p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non-directed  and directed graphs:  </a:t>
            </a:r>
            <a:r>
              <a:rPr lang="en-MY" sz="2800" dirty="0"/>
              <a:t>The graphs in Figure 4.3-a are non-directed graphs.</a:t>
            </a:r>
          </a:p>
          <a:p>
            <a:endParaRPr lang="en-MY" sz="2800" dirty="0"/>
          </a:p>
          <a:p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weight</a:t>
            </a:r>
            <a:r>
              <a:rPr lang="en-MY" sz="2800" dirty="0"/>
              <a:t> :In some graphs, edges are given a </a:t>
            </a:r>
            <a:r>
              <a:rPr lang="en-MY" sz="2800" dirty="0">
                <a:solidFill>
                  <a:srgbClr val="FF0000"/>
                </a:solidFill>
              </a:rPr>
              <a:t>weight</a:t>
            </a:r>
            <a:r>
              <a:rPr lang="en-MY" sz="2800" dirty="0"/>
              <a:t>, a number that can represent the physical </a:t>
            </a:r>
            <a:r>
              <a:rPr lang="en-MY" sz="2800" dirty="0">
                <a:solidFill>
                  <a:srgbClr val="FF0000"/>
                </a:solidFill>
              </a:rPr>
              <a:t>distance</a:t>
            </a:r>
            <a:r>
              <a:rPr lang="en-MY" sz="2800" dirty="0"/>
              <a:t> between two vertices, or the time it </a:t>
            </a:r>
            <a:r>
              <a:rPr lang="en-MY" sz="2800" dirty="0">
                <a:solidFill>
                  <a:srgbClr val="FF0000"/>
                </a:solidFill>
              </a:rPr>
              <a:t>takes</a:t>
            </a:r>
            <a:r>
              <a:rPr lang="en-MY" sz="2800" dirty="0"/>
              <a:t> to get from one vertex to another, or how much it </a:t>
            </a:r>
            <a:r>
              <a:rPr lang="en-MY" sz="2800" dirty="0">
                <a:solidFill>
                  <a:srgbClr val="FF0000"/>
                </a:solidFill>
              </a:rPr>
              <a:t>costs</a:t>
            </a:r>
            <a:r>
              <a:rPr lang="en-MY" sz="2800" dirty="0"/>
              <a:t> to travel from vertex to vertex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AF2D9-56A6-139E-1920-84E752D1F95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200F5B-D1F2-CBBB-08FD-4DA250E03CC1}"/>
              </a:ext>
            </a:extLst>
          </p:cNvPr>
          <p:cNvSpPr txBox="1"/>
          <p:nvPr/>
        </p:nvSpPr>
        <p:spPr>
          <a:xfrm>
            <a:off x="9659912" y="7063862"/>
            <a:ext cx="3657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Figure 4.3-b  directed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5558E95-A2CF-9DB8-410B-04A51CE067A7}"/>
              </a:ext>
            </a:extLst>
          </p:cNvPr>
          <p:cNvGrpSpPr/>
          <p:nvPr/>
        </p:nvGrpSpPr>
        <p:grpSpPr>
          <a:xfrm>
            <a:off x="8494766" y="1649427"/>
            <a:ext cx="4701080" cy="1223665"/>
            <a:chOff x="8880528" y="2374032"/>
            <a:chExt cx="4701080" cy="1223665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FCCC8639-133B-8BC5-9C5A-E07159DAA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5408" y="3288432"/>
              <a:ext cx="2286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0A2F7FA3-006B-7D05-BE75-948016B50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6008" y="2526432"/>
              <a:ext cx="2286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01C9EFD-A526-1AC8-67AD-001182D50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3008" y="3212232"/>
              <a:ext cx="2286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4FE7ED9E-54F8-DF5F-AA87-20E52B434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6208" y="2526432"/>
              <a:ext cx="2286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0" name="Text Box 10">
              <a:extLst>
                <a:ext uri="{FF2B5EF4-FFF2-40B4-BE49-F238E27FC236}">
                  <a16:creationId xmlns:a16="http://schemas.microsoft.com/office/drawing/2014/main" id="{FEE0E0E2-D226-BDF6-D04F-20D1FD9CBA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0528" y="3136032"/>
              <a:ext cx="5613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r>
                <a:rPr lang="en-US" altLang="en-US" dirty="0"/>
                <a:t>V3</a:t>
              </a:r>
            </a:p>
          </p:txBody>
        </p:sp>
        <p:sp>
          <p:nvSpPr>
            <p:cNvPr id="111" name="Text Box 12">
              <a:extLst>
                <a:ext uri="{FF2B5EF4-FFF2-40B4-BE49-F238E27FC236}">
                  <a16:creationId xmlns:a16="http://schemas.microsoft.com/office/drawing/2014/main" id="{82502A5A-0BE3-FC8C-3AC8-219497D60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13197" y="2374032"/>
              <a:ext cx="5613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r>
                <a:rPr lang="en-US" altLang="en-US" dirty="0"/>
                <a:t>V1</a:t>
              </a:r>
            </a:p>
          </p:txBody>
        </p:sp>
        <p:sp>
          <p:nvSpPr>
            <p:cNvPr id="112" name="Text Box 13">
              <a:extLst>
                <a:ext uri="{FF2B5EF4-FFF2-40B4-BE49-F238E27FC236}">
                  <a16:creationId xmlns:a16="http://schemas.microsoft.com/office/drawing/2014/main" id="{F66D5058-8137-B945-0BA0-4D8FE95FD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42135" y="2374032"/>
              <a:ext cx="5613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r>
                <a:rPr lang="en-US" altLang="en-US" dirty="0"/>
                <a:t>V2</a:t>
              </a:r>
            </a:p>
          </p:txBody>
        </p:sp>
        <p:sp>
          <p:nvSpPr>
            <p:cNvPr id="113" name="Line 16">
              <a:extLst>
                <a:ext uri="{FF2B5EF4-FFF2-40B4-BE49-F238E27FC236}">
                  <a16:creationId xmlns:a16="http://schemas.microsoft.com/office/drawing/2014/main" id="{C95641D8-37C0-3EA5-CD03-0F071A5F2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38408" y="2602632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4" name="Line 17">
              <a:extLst>
                <a:ext uri="{FF2B5EF4-FFF2-40B4-BE49-F238E27FC236}">
                  <a16:creationId xmlns:a16="http://schemas.microsoft.com/office/drawing/2014/main" id="{CF4CEB9B-E601-E27F-FEB4-1A8E13BDBF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47808" y="3364632"/>
              <a:ext cx="3581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5" name="Line 18">
              <a:extLst>
                <a:ext uri="{FF2B5EF4-FFF2-40B4-BE49-F238E27FC236}">
                  <a16:creationId xmlns:a16="http://schemas.microsoft.com/office/drawing/2014/main" id="{DACC32BF-E5A8-D1E4-84DD-E1C47C12F4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847808" y="2602632"/>
              <a:ext cx="914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6" name="Line 19">
              <a:extLst>
                <a:ext uri="{FF2B5EF4-FFF2-40B4-BE49-F238E27FC236}">
                  <a16:creationId xmlns:a16="http://schemas.microsoft.com/office/drawing/2014/main" id="{10371745-EFC2-6428-6C9C-129F0F113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8608" y="2602632"/>
              <a:ext cx="990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7" name="Line 21">
              <a:extLst>
                <a:ext uri="{FF2B5EF4-FFF2-40B4-BE49-F238E27FC236}">
                  <a16:creationId xmlns:a16="http://schemas.microsoft.com/office/drawing/2014/main" id="{49B77993-83DD-8923-942A-8D75BB2EF3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24008" y="2602632"/>
              <a:ext cx="2438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  <p:sp>
          <p:nvSpPr>
            <p:cNvPr id="118" name="Line 22">
              <a:extLst>
                <a:ext uri="{FF2B5EF4-FFF2-40B4-BE49-F238E27FC236}">
                  <a16:creationId xmlns:a16="http://schemas.microsoft.com/office/drawing/2014/main" id="{8656FB9E-1C30-73A0-ECD9-4E35301246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38408" y="2602632"/>
              <a:ext cx="2514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MY"/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1B765760-1B6F-3ED3-0D03-F747DB6A0DF6}"/>
              </a:ext>
            </a:extLst>
          </p:cNvPr>
          <p:cNvSpPr txBox="1"/>
          <p:nvPr/>
        </p:nvSpPr>
        <p:spPr>
          <a:xfrm>
            <a:off x="9538246" y="3104230"/>
            <a:ext cx="3657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Figure 4.3-a non-directed </a:t>
            </a:r>
          </a:p>
        </p:txBody>
      </p:sp>
      <p:sp>
        <p:nvSpPr>
          <p:cNvPr id="123" name="Text Box 13">
            <a:extLst>
              <a:ext uri="{FF2B5EF4-FFF2-40B4-BE49-F238E27FC236}">
                <a16:creationId xmlns:a16="http://schemas.microsoft.com/office/drawing/2014/main" id="{81D7174A-FE9A-95BC-02B6-03B833BB6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9480" y="2158008"/>
            <a:ext cx="561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V4</a:t>
            </a:r>
          </a:p>
        </p:txBody>
      </p:sp>
    </p:spTree>
    <p:extLst>
      <p:ext uri="{BB962C8B-B14F-4D97-AF65-F5344CB8AC3E}">
        <p14:creationId xmlns:p14="http://schemas.microsoft.com/office/powerpoint/2010/main" val="108450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FE08-9A85-10CF-8E72-089908D5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Examples of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B41F7-0902-9996-9FD6-756A0130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635801"/>
            <a:ext cx="8309687" cy="2240065"/>
          </a:xfrm>
        </p:spPr>
        <p:txBody>
          <a:bodyPr>
            <a:noAutofit/>
          </a:bodyPr>
          <a:lstStyle/>
          <a:p>
            <a:r>
              <a:rPr lang="en-MY" sz="2800" dirty="0"/>
              <a:t>V(G1)={0,1,2,3}, four vertices               E(G1)={(0,1),(0,2),(0,3),(1,2),(1,3),(2,3)}, six edges</a:t>
            </a:r>
          </a:p>
          <a:p>
            <a:r>
              <a:rPr lang="en-MY" sz="2800" dirty="0"/>
              <a:t>V(G2)={0,1,2,3,4,5,6}      E(G2)={(0,1),(0,2),(1,3),(1,4),(2,5),(2,6)}</a:t>
            </a:r>
          </a:p>
          <a:p>
            <a:endParaRPr lang="en-MY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557B8-7B63-1DE6-0C96-A40BCBEADD0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238EB56-A6AD-87BE-2684-BEED8749D6C8}"/>
              </a:ext>
            </a:extLst>
          </p:cNvPr>
          <p:cNvGrpSpPr/>
          <p:nvPr/>
        </p:nvGrpSpPr>
        <p:grpSpPr>
          <a:xfrm>
            <a:off x="8254790" y="2714503"/>
            <a:ext cx="1816100" cy="2535238"/>
            <a:chOff x="10205268" y="2230016"/>
            <a:chExt cx="1816100" cy="253523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640AFA8-150B-9CBF-13FE-2B7A5B127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91068" y="2230016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pPr eaLnBrk="0" hangingPunct="0"/>
              <a:r>
                <a:rPr lang="en-US" altLang="zh-TW" sz="2800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E9A1268-6E67-927A-C308-98F5CC923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5268" y="2992016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pPr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4E0932F-D7F9-A856-84D6-B5B82643D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6868" y="2992016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pPr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A03EDC4-5987-B7DD-7746-DA04B8B1A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91068" y="3601616"/>
              <a:ext cx="444500" cy="4445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pPr eaLnBrk="0" hangingPunct="0"/>
              <a:r>
                <a:rPr lang="en-US" altLang="zh-TW" sz="2800">
                  <a:solidFill>
                    <a:schemeClr val="tx1"/>
                  </a:solidFill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20" name="Line 1032">
              <a:extLst>
                <a:ext uri="{FF2B5EF4-FFF2-40B4-BE49-F238E27FC236}">
                  <a16:creationId xmlns:a16="http://schemas.microsoft.com/office/drawing/2014/main" id="{3A5A298E-20EA-348F-68AC-5FD156A812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3318" y="2680866"/>
              <a:ext cx="0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1" name="Line 1033">
              <a:extLst>
                <a:ext uri="{FF2B5EF4-FFF2-40B4-BE49-F238E27FC236}">
                  <a16:creationId xmlns:a16="http://schemas.microsoft.com/office/drawing/2014/main" id="{011FBF86-E1D4-AC5C-8510-F27927C0D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56118" y="3214266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2" name="Line 1034">
              <a:extLst>
                <a:ext uri="{FF2B5EF4-FFF2-40B4-BE49-F238E27FC236}">
                  <a16:creationId xmlns:a16="http://schemas.microsoft.com/office/drawing/2014/main" id="{402F0164-5314-14CC-05DD-9E5A75E4A1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544993" y="2604666"/>
              <a:ext cx="407987" cy="4349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3" name="Line 1035">
              <a:extLst>
                <a:ext uri="{FF2B5EF4-FFF2-40B4-BE49-F238E27FC236}">
                  <a16:creationId xmlns:a16="http://schemas.microsoft.com/office/drawing/2014/main" id="{8B7D31E8-E205-AA6C-F72F-8994EEF533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5718" y="2604666"/>
              <a:ext cx="422275" cy="4349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4" name="Line 1036">
              <a:extLst>
                <a:ext uri="{FF2B5EF4-FFF2-40B4-BE49-F238E27FC236}">
                  <a16:creationId xmlns:a16="http://schemas.microsoft.com/office/drawing/2014/main" id="{1DA3095F-A343-B06D-CAD2-8AAD66B02A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30705" y="3420641"/>
              <a:ext cx="354013" cy="3127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5" name="Line 1037">
              <a:extLst>
                <a:ext uri="{FF2B5EF4-FFF2-40B4-BE49-F238E27FC236}">
                  <a16:creationId xmlns:a16="http://schemas.microsoft.com/office/drawing/2014/main" id="{E6D5AA0F-2D1D-066D-0DF0-FDE6B8B3CC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19693" y="3393654"/>
              <a:ext cx="327025" cy="339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endParaRPr lang="en-MY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6C006F-72B8-0319-2F65-FF8A022D2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8043" y="4246141"/>
              <a:ext cx="555625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defPPr>
                <a:defRPr lang="zh-TW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000" kern="1200">
                  <a:solidFill>
                    <a:srgbClr val="CC3300"/>
                  </a:solidFill>
                  <a:latin typeface="Times New Roman" panose="02020603050405020304" pitchFamily="18" charset="0"/>
                  <a:ea typeface="標楷體" pitchFamily="49" charset="-128"/>
                  <a:cs typeface="+mn-cs"/>
                </a:defRPr>
              </a:lvl9pPr>
            </a:lstStyle>
            <a:p>
              <a:pPr algn="l" eaLnBrk="0" hangingPunct="0"/>
              <a:r>
                <a:rPr lang="en-US" altLang="zh-TW" sz="2800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G</a:t>
              </a:r>
              <a:r>
                <a:rPr lang="en-US" altLang="zh-TW" sz="1800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1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AE78E49-CBDF-DF06-B3C2-5E5B2C4F4B5B}"/>
              </a:ext>
            </a:extLst>
          </p:cNvPr>
          <p:cNvGrpSpPr/>
          <p:nvPr/>
        </p:nvGrpSpPr>
        <p:grpSpPr>
          <a:xfrm>
            <a:off x="10594491" y="2635801"/>
            <a:ext cx="2593975" cy="2721339"/>
            <a:chOff x="10594491" y="2635801"/>
            <a:chExt cx="2593975" cy="2721339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024D327-B9D9-7BE4-1C52-83D9BEE2022B}"/>
                </a:ext>
              </a:extLst>
            </p:cNvPr>
            <p:cNvGrpSpPr/>
            <p:nvPr/>
          </p:nvGrpSpPr>
          <p:grpSpPr>
            <a:xfrm>
              <a:off x="10594491" y="2635801"/>
              <a:ext cx="2593975" cy="2116138"/>
              <a:chOff x="8382578" y="2262859"/>
              <a:chExt cx="2593975" cy="2116138"/>
            </a:xfrm>
          </p:grpSpPr>
          <p:sp>
            <p:nvSpPr>
              <p:cNvPr id="41" name="Oval 1044">
                <a:extLst>
                  <a:ext uri="{FF2B5EF4-FFF2-40B4-BE49-F238E27FC236}">
                    <a16:creationId xmlns:a16="http://schemas.microsoft.com/office/drawing/2014/main" id="{A070ABE9-1619-A96D-87EC-A010399F4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0965" y="2262859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0</a:t>
                </a:r>
              </a:p>
            </p:txBody>
          </p:sp>
          <p:sp>
            <p:nvSpPr>
              <p:cNvPr id="42" name="Oval 1045">
                <a:extLst>
                  <a:ext uri="{FF2B5EF4-FFF2-40B4-BE49-F238E27FC236}">
                    <a16:creationId xmlns:a16="http://schemas.microsoft.com/office/drawing/2014/main" id="{0D12BC3A-B6FA-B213-D9C1-C1D9DD693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5165" y="3024859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</a:p>
            </p:txBody>
          </p:sp>
          <p:sp>
            <p:nvSpPr>
              <p:cNvPr id="43" name="Oval 1046">
                <a:extLst>
                  <a:ext uri="{FF2B5EF4-FFF2-40B4-BE49-F238E27FC236}">
                    <a16:creationId xmlns:a16="http://schemas.microsoft.com/office/drawing/2014/main" id="{32972758-0948-3F69-AECB-396C00085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36765" y="3024859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2</a:t>
                </a:r>
              </a:p>
            </p:txBody>
          </p:sp>
          <p:sp>
            <p:nvSpPr>
              <p:cNvPr id="44" name="Line 1047">
                <a:extLst>
                  <a:ext uri="{FF2B5EF4-FFF2-40B4-BE49-F238E27FC236}">
                    <a16:creationId xmlns:a16="http://schemas.microsoft.com/office/drawing/2014/main" id="{004F741A-BA9F-C2D0-AFB4-DB074ECCB2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104890" y="2637509"/>
                <a:ext cx="407988" cy="4349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45" name="Line 1048">
                <a:extLst>
                  <a:ext uri="{FF2B5EF4-FFF2-40B4-BE49-F238E27FC236}">
                    <a16:creationId xmlns:a16="http://schemas.microsoft.com/office/drawing/2014/main" id="{71558481-01AB-D6E5-BF5E-ABD2B7E6A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25615" y="2637509"/>
                <a:ext cx="422275" cy="4349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46" name="Oval 1049">
                <a:extLst>
                  <a:ext uri="{FF2B5EF4-FFF2-40B4-BE49-F238E27FC236}">
                    <a16:creationId xmlns:a16="http://schemas.microsoft.com/office/drawing/2014/main" id="{C7C7B3A7-AFC4-7A51-CA6B-AD8BB5F8C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2578" y="3921797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3</a:t>
                </a:r>
              </a:p>
            </p:txBody>
          </p:sp>
          <p:sp>
            <p:nvSpPr>
              <p:cNvPr id="47" name="Oval 1050">
                <a:extLst>
                  <a:ext uri="{FF2B5EF4-FFF2-40B4-BE49-F238E27FC236}">
                    <a16:creationId xmlns:a16="http://schemas.microsoft.com/office/drawing/2014/main" id="{BF4100F2-2AD9-3F3D-7E83-F27F610E8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2990" y="3934497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4</a:t>
                </a:r>
              </a:p>
            </p:txBody>
          </p:sp>
          <p:sp>
            <p:nvSpPr>
              <p:cNvPr id="48" name="Line 1051">
                <a:extLst>
                  <a:ext uri="{FF2B5EF4-FFF2-40B4-BE49-F238E27FC236}">
                    <a16:creationId xmlns:a16="http://schemas.microsoft.com/office/drawing/2014/main" id="{C943C17D-9732-4984-6BC8-0F07D4E75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609590" y="3466184"/>
                <a:ext cx="263525" cy="4603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49" name="Line 1052">
                <a:extLst>
                  <a:ext uri="{FF2B5EF4-FFF2-40B4-BE49-F238E27FC236}">
                    <a16:creationId xmlns:a16="http://schemas.microsoft.com/office/drawing/2014/main" id="{F6B793F8-7B6D-F644-6648-2EF451057E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60440" y="3480472"/>
                <a:ext cx="298450" cy="4587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50" name="Oval 1053">
                <a:extLst>
                  <a:ext uri="{FF2B5EF4-FFF2-40B4-BE49-F238E27FC236}">
                    <a16:creationId xmlns:a16="http://schemas.microsoft.com/office/drawing/2014/main" id="{94934A49-0BA4-27A1-6A02-A2CAC0687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87515" y="3923384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5</a:t>
                </a:r>
              </a:p>
            </p:txBody>
          </p:sp>
          <p:sp>
            <p:nvSpPr>
              <p:cNvPr id="51" name="Oval 1054">
                <a:extLst>
                  <a:ext uri="{FF2B5EF4-FFF2-40B4-BE49-F238E27FC236}">
                    <a16:creationId xmlns:a16="http://schemas.microsoft.com/office/drawing/2014/main" id="{53369500-7175-5931-8515-1AB44ABD7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32053" y="3921797"/>
                <a:ext cx="444500" cy="4445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/>
                <a:r>
                  <a:rPr lang="en-US" altLang="zh-TW" sz="280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6</a:t>
                </a:r>
              </a:p>
            </p:txBody>
          </p:sp>
          <p:sp>
            <p:nvSpPr>
              <p:cNvPr id="52" name="Line 1055">
                <a:extLst>
                  <a:ext uri="{FF2B5EF4-FFF2-40B4-BE49-F238E27FC236}">
                    <a16:creationId xmlns:a16="http://schemas.microsoft.com/office/drawing/2014/main" id="{3E6714D7-32DC-B3FC-5143-D55DB95FEF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984365" y="3450309"/>
                <a:ext cx="273050" cy="46196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53" name="Line 1056">
                <a:extLst>
                  <a:ext uri="{FF2B5EF4-FFF2-40B4-BE49-F238E27FC236}">
                    <a16:creationId xmlns:a16="http://schemas.microsoft.com/office/drawing/2014/main" id="{92E6E7BB-EB1E-A0A0-85D6-480101966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60615" y="3463009"/>
                <a:ext cx="273050" cy="44926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</p:grpSp>
        <p:sp>
          <p:nvSpPr>
            <p:cNvPr id="57" name="Rectangle 1058">
              <a:extLst>
                <a:ext uri="{FF2B5EF4-FFF2-40B4-BE49-F238E27FC236}">
                  <a16:creationId xmlns:a16="http://schemas.microsoft.com/office/drawing/2014/main" id="{26D377E2-67EA-8641-FBF6-460467473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7178" y="4838028"/>
              <a:ext cx="555625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altLang="zh-TW" sz="2800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G</a:t>
              </a:r>
              <a:r>
                <a:rPr lang="en-US" altLang="zh-TW" sz="1800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2</a:t>
              </a:r>
            </a:p>
          </p:txBody>
        </p:sp>
      </p:grpSp>
      <p:sp>
        <p:nvSpPr>
          <p:cNvPr id="62" name="Text Box 1061">
            <a:extLst>
              <a:ext uri="{FF2B5EF4-FFF2-40B4-BE49-F238E27FC236}">
                <a16:creationId xmlns:a16="http://schemas.microsoft.com/office/drawing/2014/main" id="{21B17CD8-87B1-CD6F-8245-FE26F4065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144" y="5418454"/>
            <a:ext cx="5357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 dirty="0">
                <a:solidFill>
                  <a:schemeClr val="tx2"/>
                </a:solidFill>
                <a:ea typeface="新細明體" panose="02020500000000000000" pitchFamily="18" charset="-120"/>
              </a:rPr>
              <a:t>complete undirected graph: n(n-1)/2 edges</a:t>
            </a:r>
          </a:p>
          <a:p>
            <a:pPr algn="l"/>
            <a:r>
              <a:rPr lang="en-US" altLang="zh-TW" sz="2400" dirty="0">
                <a:solidFill>
                  <a:schemeClr val="tx2"/>
                </a:solidFill>
                <a:ea typeface="新細明體" panose="02020500000000000000" pitchFamily="18" charset="-120"/>
              </a:rPr>
              <a:t>complete directed graph: n(n-1) edges</a:t>
            </a:r>
            <a:endParaRPr lang="en-US" altLang="zh-TW" sz="2400" dirty="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63" name="Text Box 1062">
            <a:extLst>
              <a:ext uri="{FF2B5EF4-FFF2-40B4-BE49-F238E27FC236}">
                <a16:creationId xmlns:a16="http://schemas.microsoft.com/office/drawing/2014/main" id="{44CAAE47-E2F8-584F-7F38-2AE01422E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583" y="5277569"/>
            <a:ext cx="2068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400" dirty="0">
                <a:ea typeface="新細明體" panose="02020500000000000000" pitchFamily="18" charset="-120"/>
              </a:rPr>
              <a:t>complete graph</a:t>
            </a:r>
          </a:p>
        </p:txBody>
      </p:sp>
      <p:sp>
        <p:nvSpPr>
          <p:cNvPr id="64" name="Text Box 1063">
            <a:extLst>
              <a:ext uri="{FF2B5EF4-FFF2-40B4-BE49-F238E27FC236}">
                <a16:creationId xmlns:a16="http://schemas.microsoft.com/office/drawing/2014/main" id="{BD573E9D-470D-4DAD-D9D9-EAB2B199D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2353" y="5300541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400" dirty="0">
                <a:ea typeface="新細明體" panose="02020500000000000000" pitchFamily="18" charset="-120"/>
              </a:rPr>
              <a:t>incomplete graph</a:t>
            </a:r>
          </a:p>
        </p:txBody>
      </p:sp>
    </p:spTree>
    <p:extLst>
      <p:ext uri="{BB962C8B-B14F-4D97-AF65-F5344CB8AC3E}">
        <p14:creationId xmlns:p14="http://schemas.microsoft.com/office/powerpoint/2010/main" val="169443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0701-5317-FEB7-CEE7-FA83D8DE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Graph Representations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8CAC1F-489B-2771-9999-34EC10DE706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9171410-4D50-58CE-5C91-CD507039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248" y="2374032"/>
            <a:ext cx="78517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/>
              <a:t>Adjacency Matrix</a:t>
            </a:r>
          </a:p>
          <a:p>
            <a:r>
              <a:rPr lang="en-US" altLang="zh-TW" dirty="0"/>
              <a:t>Adjacency Lists</a:t>
            </a:r>
          </a:p>
        </p:txBody>
      </p:sp>
    </p:spTree>
    <p:extLst>
      <p:ext uri="{BB962C8B-B14F-4D97-AF65-F5344CB8AC3E}">
        <p14:creationId xmlns:p14="http://schemas.microsoft.com/office/powerpoint/2010/main" val="174099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E0420-6658-5EFB-96DC-45C12576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Adjacency Matrix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203-AC7D-1F69-0FE5-4F8D5B6273F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E8F41A2C-D014-EB3C-1D06-EC2A0F2807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413" y="2090738"/>
            <a:ext cx="13166725" cy="536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/>
              <a:t>Let G=(V,E) be a graph with n vertices.</a:t>
            </a:r>
          </a:p>
          <a:p>
            <a:r>
              <a:rPr lang="en-US" altLang="zh-TW" dirty="0"/>
              <a:t>The </a:t>
            </a:r>
            <a:r>
              <a:rPr lang="en-US" altLang="zh-TW" dirty="0">
                <a:solidFill>
                  <a:srgbClr val="CC3300"/>
                </a:solidFill>
              </a:rPr>
              <a:t>adjacency matrix</a:t>
            </a:r>
            <a:r>
              <a:rPr lang="en-US" altLang="zh-TW" dirty="0"/>
              <a:t> of G is a two-dimensional n by n array, say </a:t>
            </a:r>
            <a:r>
              <a:rPr lang="en-US" altLang="zh-TW" dirty="0" err="1"/>
              <a:t>adj_mat</a:t>
            </a:r>
            <a:endParaRPr lang="en-US" altLang="zh-TW" dirty="0"/>
          </a:p>
          <a:p>
            <a:r>
              <a:rPr lang="en-US" altLang="zh-TW" dirty="0"/>
              <a:t>If the edge (v</a:t>
            </a:r>
            <a:r>
              <a:rPr lang="en-US" altLang="zh-TW" sz="1800" dirty="0"/>
              <a:t>i</a:t>
            </a:r>
            <a:r>
              <a:rPr lang="en-US" altLang="zh-TW" dirty="0"/>
              <a:t>, </a:t>
            </a:r>
            <a:r>
              <a:rPr lang="en-US" altLang="zh-TW" dirty="0" err="1"/>
              <a:t>v</a:t>
            </a:r>
            <a:r>
              <a:rPr lang="en-US" altLang="zh-TW" sz="1800" dirty="0" err="1"/>
              <a:t>j</a:t>
            </a:r>
            <a:r>
              <a:rPr lang="en-US" altLang="zh-TW" dirty="0"/>
              <a:t>) is in E(G), </a:t>
            </a:r>
            <a:r>
              <a:rPr lang="en-US" altLang="zh-TW" dirty="0" err="1"/>
              <a:t>adj_mat</a:t>
            </a:r>
            <a:r>
              <a:rPr lang="en-US" altLang="zh-TW" dirty="0"/>
              <a:t>[</a:t>
            </a:r>
            <a:r>
              <a:rPr lang="en-US" altLang="zh-TW" dirty="0" err="1"/>
              <a:t>i</a:t>
            </a:r>
            <a:r>
              <a:rPr lang="en-US" altLang="zh-TW" dirty="0"/>
              <a:t>][j]=1</a:t>
            </a:r>
          </a:p>
          <a:p>
            <a:r>
              <a:rPr lang="en-US" altLang="zh-TW" dirty="0"/>
              <a:t>If there is no such edge in E(G), </a:t>
            </a:r>
            <a:r>
              <a:rPr lang="en-US" altLang="zh-TW" dirty="0" err="1"/>
              <a:t>adj_mat</a:t>
            </a:r>
            <a:r>
              <a:rPr lang="en-US" altLang="zh-TW" dirty="0"/>
              <a:t>[</a:t>
            </a:r>
            <a:r>
              <a:rPr lang="en-US" altLang="zh-TW" dirty="0" err="1"/>
              <a:t>i</a:t>
            </a:r>
            <a:r>
              <a:rPr lang="en-US" altLang="zh-TW" dirty="0"/>
              <a:t>][j]=0</a:t>
            </a:r>
          </a:p>
          <a:p>
            <a:r>
              <a:rPr lang="en-US" altLang="zh-TW" dirty="0"/>
              <a:t>The adjacency matrix for an undirected graph is symmetric.</a:t>
            </a:r>
          </a:p>
        </p:txBody>
      </p:sp>
    </p:spTree>
    <p:extLst>
      <p:ext uri="{BB962C8B-B14F-4D97-AF65-F5344CB8AC3E}">
        <p14:creationId xmlns:p14="http://schemas.microsoft.com/office/powerpoint/2010/main" val="217593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377350B-E215-F960-7E41-E6D00D35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/>
          <a:lstStyle/>
          <a:p>
            <a:r>
              <a:rPr lang="en-MY" dirty="0"/>
              <a:t>Adjacency Matrix Cont.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9B3693-1A47-FF1E-3B1D-379B3D22A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77" y="2279394"/>
            <a:ext cx="7608843" cy="4990486"/>
          </a:xfrm>
          <a:prstGeom prst="rect">
            <a:avLst/>
          </a:prstGeom>
          <a:noFill/>
        </p:spPr>
      </p:pic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3C50A9E-CED9-4D0B-1D9E-6E0BEA11867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0077" y="1509937"/>
            <a:ext cx="8507126" cy="350293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013217-06EE-80BC-E290-CB63DBC32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672" y="6629745"/>
            <a:ext cx="1694835" cy="6401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B20FB67-1387-9606-7C47-691DDCBFD5CD}"/>
              </a:ext>
            </a:extLst>
          </p:cNvPr>
          <p:cNvSpPr txBox="1"/>
          <p:nvPr/>
        </p:nvSpPr>
        <p:spPr>
          <a:xfrm>
            <a:off x="8887203" y="2255240"/>
            <a:ext cx="385424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][ 1] = 1; </a:t>
            </a:r>
            <a:endParaRPr lang="ar-IQ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1;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1;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4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ar-IQ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1;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1; </a:t>
            </a:r>
            <a:endParaRPr lang="en-MY" sz="2400" dirty="0"/>
          </a:p>
          <a:p>
            <a:r>
              <a:rPr lang="en-MY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adjMat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][ </a:t>
            </a:r>
            <a:r>
              <a:rPr lang="ar-IQ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4</a:t>
            </a:r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] = 1;</a:t>
            </a:r>
          </a:p>
          <a:p>
            <a:r>
              <a:rPr lang="en-MY" sz="2400" dirty="0">
                <a:solidFill>
                  <a:srgbClr val="000000"/>
                </a:solidFill>
                <a:latin typeface="Courier New" panose="02070309020205020404" pitchFamily="49" charset="0"/>
              </a:rPr>
              <a:t>…</a:t>
            </a:r>
          </a:p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…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42585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16988</TotalTime>
  <Words>1223</Words>
  <Application>Microsoft Office PowerPoint</Application>
  <PresentationFormat>Custom</PresentationFormat>
  <Paragraphs>207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Monotype Sorts</vt:lpstr>
      <vt:lpstr>Palatino Linotype</vt:lpstr>
      <vt:lpstr>Times New Roman</vt:lpstr>
      <vt:lpstr>Wingdings</vt:lpstr>
      <vt:lpstr>Office Theme</vt:lpstr>
      <vt:lpstr>Graphs</vt:lpstr>
      <vt:lpstr>Introduction to Graphs 1</vt:lpstr>
      <vt:lpstr>Introduction to Graphs 2</vt:lpstr>
      <vt:lpstr>Connected Graphs</vt:lpstr>
      <vt:lpstr>Directed and Weighted Graphs</vt:lpstr>
      <vt:lpstr>Examples of Graphs</vt:lpstr>
      <vt:lpstr>Graph Representations</vt:lpstr>
      <vt:lpstr>Adjacency Matrix </vt:lpstr>
      <vt:lpstr>Adjacency Matrix Cont.</vt:lpstr>
      <vt:lpstr>The Adjacency List</vt:lpstr>
      <vt:lpstr>REPRESENTING A GRAPH IN A PROGRAM</vt:lpstr>
      <vt:lpstr>REPRESENTING A GRAPH IN A PROGRAM Cont.</vt:lpstr>
      <vt:lpstr>PowerPoint Presentation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2884</cp:revision>
  <cp:lastPrinted>2016-01-16T17:38:40Z</cp:lastPrinted>
  <dcterms:created xsi:type="dcterms:W3CDTF">2014-06-16T13:46:25Z</dcterms:created>
  <dcterms:modified xsi:type="dcterms:W3CDTF">2023-01-03T11:17:42Z</dcterms:modified>
</cp:coreProperties>
</file>